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notesMasterIdLst>
    <p:notesMasterId r:id="rId38"/>
  </p:notesMasterIdLst>
  <p:sldSz cx="12192000" cy="6858000"/>
  <p:notesSz cx="6858000" cy="12192000"/>
  <p:embeddedFontLst>
    <p:embeddedFont>
      <p:font typeface="MiSans" charset="-122" pitchFamily="34"/>
      <p:regular r:id="rId43"/>
    </p:embeddedFont>
    <p:embeddedFont>
      <p:font typeface="Noto Sans SC" charset="-122" pitchFamily="34"/>
      <p:regular r:id="rId4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Relationship Id="rId43" Type="http://schemas.openxmlformats.org/officeDocument/2006/relationships/font" Target="fonts/font1.fntdata"/><Relationship Id="rId4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5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5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4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5-2.jpg"/><Relationship Id="rId3" Type="http://schemas.openxmlformats.org/officeDocument/2006/relationships/image" Target="../media/image-13-3.jp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5-2.jpg"/><Relationship Id="rId3" Type="http://schemas.openxmlformats.org/officeDocument/2006/relationships/image" Target="../media/image-14-3.jpg"/><Relationship Id="rId4" Type="http://schemas.openxmlformats.org/officeDocument/2006/relationships/image" Target="../media/image-14-4.gif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5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4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5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5-2.jpg"/><Relationship Id="rId3" Type="http://schemas.openxmlformats.org/officeDocument/2006/relationships/image" Target="../media/image-18-3.png"/><Relationship Id="rId4" Type="http://schemas.openxmlformats.org/officeDocument/2006/relationships/image" Target="../media/image-18-4.jpg"/><Relationship Id="rId5" Type="http://schemas.openxmlformats.org/officeDocument/2006/relationships/image" Target="../media/image-18-5.png"/><Relationship Id="rId6" Type="http://schemas.openxmlformats.org/officeDocument/2006/relationships/image" Target="../media/image-18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4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5-2.jpg"/><Relationship Id="rId3" Type="http://schemas.openxmlformats.org/officeDocument/2006/relationships/image" Target="../media/image-20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5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5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5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4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5-2.jpg"/><Relationship Id="rId3" Type="http://schemas.openxmlformats.org/officeDocument/2006/relationships/image" Target="../media/image-25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5-2.jpg"/><Relationship Id="rId3" Type="http://schemas.openxmlformats.org/officeDocument/2006/relationships/image" Target="../media/image-26-3.jpe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4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5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5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4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5-2.jpg"/><Relationship Id="rId3" Type="http://schemas.openxmlformats.org/officeDocument/2006/relationships/image" Target="../media/image-31-3.jp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5-2.jpg"/><Relationship Id="rId3" Type="http://schemas.openxmlformats.org/officeDocument/2006/relationships/image" Target="../media/image-32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4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5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5-2.jpg"/><Relationship Id="rId3" Type="http://schemas.openxmlformats.org/officeDocument/2006/relationships/image" Target="../media/image-35-3.jp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36-2.jpg"/><Relationship Id="rId3" Type="http://schemas.openxmlformats.org/officeDocument/2006/relationships/image" Target="../media/image-1-3.png"/><Relationship Id="rId4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4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5-2.jpg"/><Relationship Id="rId3" Type="http://schemas.openxmlformats.org/officeDocument/2006/relationships/image" Target="../media/image-5-3.jp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5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4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5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5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7-d2nfa298bjvh7rlj0gcg.png">    </p:cNvPr>
          <p:cNvPicPr>
            <a:picLocks noChangeAspect="1"/>
          </p:cNvPicPr>
          <p:nvPr/>
        </p:nvPicPr>
        <p:blipFill>
          <a:blip r:embed="rId1">
            <a:alphaModFix amt="10000"/>
          </a:blip>
          <a:srcRect l="26" r="26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42-d2nfa3h8bjvh7rlj0gjg.png">    </p:cNvPr>
          <p:cNvPicPr>
            <a:picLocks noChangeAspect="1"/>
          </p:cNvPicPr>
          <p:nvPr/>
        </p:nvPicPr>
        <p:blipFill>
          <a:blip r:embed="rId2"/>
          <a:srcRect l="0" r="0" t="3" b="3"/>
          <a:stretch/>
        </p:blipFill>
        <p:spPr>
          <a:xfrm>
            <a:off x="0" y="0"/>
            <a:ext cx="12214225" cy="685863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629025" y="1935480"/>
            <a:ext cx="7943215" cy="21158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110000"/>
              </a:lnSpc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MLZero：端到端多模态AutoML智能体系统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8-27-20:07:36-d2nfa218bjvh7rlj0gc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9575" y="4330700"/>
            <a:ext cx="2272665" cy="60325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9367615" y="4432935"/>
            <a:ext cx="2135884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Kimi AI</a:t>
            </a:r>
            <a:endParaRPr lang="en-US" sz="1600" dirty="0"/>
          </a:p>
        </p:txBody>
      </p:sp>
      <p:pic>
        <p:nvPicPr>
          <p:cNvPr id="7" name="Image 3" descr="https://kimi-img.moonshot.cn/pub/slides/slides_tmpl/image/25-08-27-20:07:36-d2nfa218bjvh7rlj0gc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9575" y="5041900"/>
            <a:ext cx="2272665" cy="60325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9367615" y="5144135"/>
            <a:ext cx="2135884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2025/01/01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7-d2nfa298bjvh7rlj0gcg.png">    </p:cNvPr>
          <p:cNvPicPr>
            <a:picLocks noChangeAspect="1"/>
          </p:cNvPicPr>
          <p:nvPr/>
        </p:nvPicPr>
        <p:blipFill>
          <a:blip r:embed="rId1">
            <a:alphaModFix amt="10000"/>
          </a:blip>
          <a:srcRect l="26" r="26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37-d2nfa298bjvh7rlj0gd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9525"/>
            <a:ext cx="12273280" cy="68853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8750" y="19050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双记忆机制：知识与时序互补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>
            <a:off x="254000" y="2667000"/>
            <a:ext cx="5638800" cy="2286000"/>
          </a:xfrm>
          <a:custGeom>
            <a:avLst/>
            <a:gdLst/>
            <a:ahLst/>
            <a:cxnLst/>
            <a:rect l="l" t="t" r="r" b="b"/>
            <a:pathLst>
              <a:path w="5638800" h="2286000">
                <a:moveTo>
                  <a:pt x="152408" y="0"/>
                </a:moveTo>
                <a:lnTo>
                  <a:pt x="5486392" y="0"/>
                </a:lnTo>
                <a:cubicBezTo>
                  <a:pt x="5570565" y="0"/>
                  <a:pt x="5638800" y="68235"/>
                  <a:pt x="5638800" y="152408"/>
                </a:cubicBezTo>
                <a:lnTo>
                  <a:pt x="5638800" y="2133592"/>
                </a:lnTo>
                <a:cubicBezTo>
                  <a:pt x="5638800" y="2217765"/>
                  <a:pt x="5570565" y="2286000"/>
                  <a:pt x="5486392" y="2286000"/>
                </a:cubicBezTo>
                <a:lnTo>
                  <a:pt x="152408" y="2286000"/>
                </a:lnTo>
                <a:cubicBezTo>
                  <a:pt x="68235" y="2286000"/>
                  <a:pt x="0" y="2217765"/>
                  <a:pt x="0" y="2133592"/>
                </a:cubicBezTo>
                <a:lnTo>
                  <a:pt x="0" y="152408"/>
                </a:lnTo>
                <a:cubicBezTo>
                  <a:pt x="0" y="68292"/>
                  <a:pt x="68292" y="0"/>
                  <a:pt x="152408" y="0"/>
                </a:cubicBezTo>
                <a:close/>
              </a:path>
            </a:pathLst>
          </a:custGeom>
          <a:solidFill>
            <a:srgbClr val="8A75F5">
              <a:alpha val="10196"/>
            </a:srgbClr>
          </a:solidFill>
          <a:ln/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sp>
        <p:nvSpPr>
          <p:cNvPr id="6" name="Shape 2"/>
          <p:cNvSpPr/>
          <p:nvPr/>
        </p:nvSpPr>
        <p:spPr>
          <a:xfrm>
            <a:off x="649288" y="2984500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71438" y="381000"/>
                </a:moveTo>
                <a:lnTo>
                  <a:pt x="309563" y="381000"/>
                </a:lnTo>
                <a:cubicBezTo>
                  <a:pt x="322734" y="381000"/>
                  <a:pt x="333375" y="370359"/>
                  <a:pt x="333375" y="357188"/>
                </a:cubicBezTo>
                <a:cubicBezTo>
                  <a:pt x="333375" y="344016"/>
                  <a:pt x="322734" y="333375"/>
                  <a:pt x="309563" y="333375"/>
                </a:cubicBezTo>
                <a:lnTo>
                  <a:pt x="309563" y="283741"/>
                </a:lnTo>
                <a:cubicBezTo>
                  <a:pt x="323404" y="278829"/>
                  <a:pt x="333375" y="265584"/>
                  <a:pt x="333375" y="250031"/>
                </a:cubicBezTo>
                <a:lnTo>
                  <a:pt x="333375" y="35719"/>
                </a:lnTo>
                <a:cubicBezTo>
                  <a:pt x="333375" y="15999"/>
                  <a:pt x="317376" y="0"/>
                  <a:pt x="297656" y="0"/>
                </a:cubicBezTo>
                <a:lnTo>
                  <a:pt x="71438" y="0"/>
                </a:lnTo>
                <a:cubicBezTo>
                  <a:pt x="31998" y="0"/>
                  <a:pt x="0" y="31998"/>
                  <a:pt x="0" y="71438"/>
                </a:cubicBezTo>
                <a:lnTo>
                  <a:pt x="0" y="309563"/>
                </a:lnTo>
                <a:cubicBezTo>
                  <a:pt x="0" y="349002"/>
                  <a:pt x="31998" y="381000"/>
                  <a:pt x="71438" y="381000"/>
                </a:cubicBezTo>
                <a:close/>
                <a:moveTo>
                  <a:pt x="47625" y="309563"/>
                </a:moveTo>
                <a:cubicBezTo>
                  <a:pt x="47625" y="296391"/>
                  <a:pt x="58266" y="285750"/>
                  <a:pt x="71438" y="285750"/>
                </a:cubicBezTo>
                <a:lnTo>
                  <a:pt x="261938" y="285750"/>
                </a:lnTo>
                <a:lnTo>
                  <a:pt x="261938" y="333375"/>
                </a:lnTo>
                <a:lnTo>
                  <a:pt x="71438" y="333375"/>
                </a:lnTo>
                <a:cubicBezTo>
                  <a:pt x="58266" y="333375"/>
                  <a:pt x="47625" y="322734"/>
                  <a:pt x="47625" y="309563"/>
                </a:cubicBezTo>
                <a:close/>
                <a:moveTo>
                  <a:pt x="231130" y="154781"/>
                </a:moveTo>
                <a:lnTo>
                  <a:pt x="207615" y="154781"/>
                </a:lnTo>
                <a:cubicBezTo>
                  <a:pt x="206573" y="171971"/>
                  <a:pt x="203150" y="187672"/>
                  <a:pt x="198239" y="200323"/>
                </a:cubicBezTo>
                <a:cubicBezTo>
                  <a:pt x="215131" y="191021"/>
                  <a:pt x="227558" y="174427"/>
                  <a:pt x="231130" y="154781"/>
                </a:cubicBezTo>
                <a:close/>
                <a:moveTo>
                  <a:pt x="102319" y="154781"/>
                </a:moveTo>
                <a:cubicBezTo>
                  <a:pt x="105891" y="174427"/>
                  <a:pt x="118318" y="191021"/>
                  <a:pt x="135210" y="200323"/>
                </a:cubicBezTo>
                <a:cubicBezTo>
                  <a:pt x="130225" y="187672"/>
                  <a:pt x="126876" y="172045"/>
                  <a:pt x="125834" y="154781"/>
                </a:cubicBezTo>
                <a:lnTo>
                  <a:pt x="102319" y="154781"/>
                </a:lnTo>
                <a:close/>
                <a:moveTo>
                  <a:pt x="159172" y="195709"/>
                </a:moveTo>
                <a:cubicBezTo>
                  <a:pt x="162520" y="202853"/>
                  <a:pt x="165274" y="205978"/>
                  <a:pt x="166762" y="207243"/>
                </a:cubicBezTo>
                <a:cubicBezTo>
                  <a:pt x="168250" y="205978"/>
                  <a:pt x="171004" y="202927"/>
                  <a:pt x="174352" y="195709"/>
                </a:cubicBezTo>
                <a:cubicBezTo>
                  <a:pt x="178966" y="185738"/>
                  <a:pt x="182612" y="171524"/>
                  <a:pt x="183803" y="154781"/>
                </a:cubicBezTo>
                <a:lnTo>
                  <a:pt x="149721" y="154781"/>
                </a:lnTo>
                <a:cubicBezTo>
                  <a:pt x="150912" y="171524"/>
                  <a:pt x="154558" y="185738"/>
                  <a:pt x="159172" y="195709"/>
                </a:cubicBezTo>
                <a:close/>
                <a:moveTo>
                  <a:pt x="149721" y="130969"/>
                </a:moveTo>
                <a:lnTo>
                  <a:pt x="183803" y="130969"/>
                </a:lnTo>
                <a:cubicBezTo>
                  <a:pt x="182612" y="114226"/>
                  <a:pt x="178966" y="100013"/>
                  <a:pt x="174352" y="90041"/>
                </a:cubicBezTo>
                <a:cubicBezTo>
                  <a:pt x="171004" y="82897"/>
                  <a:pt x="168250" y="79772"/>
                  <a:pt x="166762" y="78507"/>
                </a:cubicBezTo>
                <a:cubicBezTo>
                  <a:pt x="165274" y="79772"/>
                  <a:pt x="162520" y="82823"/>
                  <a:pt x="159172" y="90041"/>
                </a:cubicBezTo>
                <a:cubicBezTo>
                  <a:pt x="154558" y="100013"/>
                  <a:pt x="150912" y="114226"/>
                  <a:pt x="149721" y="130969"/>
                </a:cubicBezTo>
                <a:close/>
                <a:moveTo>
                  <a:pt x="231204" y="130969"/>
                </a:moveTo>
                <a:cubicBezTo>
                  <a:pt x="227633" y="111323"/>
                  <a:pt x="215205" y="94729"/>
                  <a:pt x="198313" y="85427"/>
                </a:cubicBezTo>
                <a:cubicBezTo>
                  <a:pt x="203299" y="98078"/>
                  <a:pt x="206648" y="113705"/>
                  <a:pt x="207690" y="130969"/>
                </a:cubicBezTo>
                <a:lnTo>
                  <a:pt x="231204" y="130969"/>
                </a:lnTo>
                <a:close/>
                <a:moveTo>
                  <a:pt x="125760" y="130969"/>
                </a:moveTo>
                <a:cubicBezTo>
                  <a:pt x="126802" y="113779"/>
                  <a:pt x="130225" y="98078"/>
                  <a:pt x="135136" y="85427"/>
                </a:cubicBezTo>
                <a:cubicBezTo>
                  <a:pt x="118244" y="94729"/>
                  <a:pt x="105817" y="111323"/>
                  <a:pt x="102245" y="130969"/>
                </a:cubicBezTo>
                <a:lnTo>
                  <a:pt x="125760" y="130969"/>
                </a:lnTo>
                <a:close/>
                <a:moveTo>
                  <a:pt x="71438" y="142875"/>
                </a:moveTo>
                <a:cubicBezTo>
                  <a:pt x="71438" y="90305"/>
                  <a:pt x="114118" y="47625"/>
                  <a:pt x="166687" y="47625"/>
                </a:cubicBezTo>
                <a:cubicBezTo>
                  <a:pt x="219257" y="47625"/>
                  <a:pt x="261938" y="90305"/>
                  <a:pt x="261938" y="142875"/>
                </a:cubicBezTo>
                <a:cubicBezTo>
                  <a:pt x="261938" y="195445"/>
                  <a:pt x="219257" y="238125"/>
                  <a:pt x="166688" y="238125"/>
                </a:cubicBezTo>
                <a:cubicBezTo>
                  <a:pt x="114118" y="238125"/>
                  <a:pt x="71438" y="195445"/>
                  <a:pt x="71438" y="142875"/>
                </a:cubicBezTo>
                <a:close/>
              </a:path>
            </a:pathLst>
          </a:custGeom>
          <a:solidFill>
            <a:srgbClr val="8A75F5"/>
          </a:solidFill>
          <a:ln/>
        </p:spPr>
      </p:sp>
      <p:sp>
        <p:nvSpPr>
          <p:cNvPr id="7" name="Text 3"/>
          <p:cNvSpPr/>
          <p:nvPr/>
        </p:nvSpPr>
        <p:spPr>
          <a:xfrm>
            <a:off x="1219200" y="2971800"/>
            <a:ext cx="1371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语义记忆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558800" y="3530600"/>
            <a:ext cx="51181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离线索引教程、API与示例，按任务与错误动态检索，为编码提供事实锚点，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3A3F6B"/>
                </a:solidFill>
                <a:highlight>
                  <a:srgbClr val="F8A8D8">
                    <a:alpha val="667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有效抑制LLM幻觉 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444500" y="4241800"/>
            <a:ext cx="51435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8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检索 </a:t>
            </a:r>
            <a:pPr algn="r">
              <a:lnSpc>
                <a:spcPct val="130000"/>
              </a:lnSpc>
            </a:pPr>
            <a:r>
              <a:rPr lang="en-US" sz="24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5</a:t>
            </a:r>
            <a:pPr algn="r">
              <a:lnSpc>
                <a:spcPct val="130000"/>
              </a:lnSpc>
            </a:pPr>
            <a:r>
              <a:rPr lang="en-US" sz="18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篇最相关文档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6299200" y="2667000"/>
            <a:ext cx="5638800" cy="2286000"/>
          </a:xfrm>
          <a:custGeom>
            <a:avLst/>
            <a:gdLst/>
            <a:ahLst/>
            <a:cxnLst/>
            <a:rect l="l" t="t" r="r" b="b"/>
            <a:pathLst>
              <a:path w="5638800" h="2286000">
                <a:moveTo>
                  <a:pt x="152408" y="0"/>
                </a:moveTo>
                <a:lnTo>
                  <a:pt x="5486392" y="0"/>
                </a:lnTo>
                <a:cubicBezTo>
                  <a:pt x="5570565" y="0"/>
                  <a:pt x="5638800" y="68235"/>
                  <a:pt x="5638800" y="152408"/>
                </a:cubicBezTo>
                <a:lnTo>
                  <a:pt x="5638800" y="2133592"/>
                </a:lnTo>
                <a:cubicBezTo>
                  <a:pt x="5638800" y="2217765"/>
                  <a:pt x="5570565" y="2286000"/>
                  <a:pt x="5486392" y="2286000"/>
                </a:cubicBezTo>
                <a:lnTo>
                  <a:pt x="152408" y="2286000"/>
                </a:lnTo>
                <a:cubicBezTo>
                  <a:pt x="68235" y="2286000"/>
                  <a:pt x="0" y="2217765"/>
                  <a:pt x="0" y="2133592"/>
                </a:cubicBezTo>
                <a:lnTo>
                  <a:pt x="0" y="152408"/>
                </a:lnTo>
                <a:cubicBezTo>
                  <a:pt x="0" y="68292"/>
                  <a:pt x="68292" y="0"/>
                  <a:pt x="152408" y="0"/>
                </a:cubicBezTo>
                <a:close/>
              </a:path>
            </a:pathLst>
          </a:custGeom>
          <a:solidFill>
            <a:srgbClr val="8EB8F8">
              <a:alpha val="20000"/>
            </a:srgbClr>
          </a:solidFill>
          <a:ln/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sp>
        <p:nvSpPr>
          <p:cNvPr id="11" name="Shape 7"/>
          <p:cNvSpPr/>
          <p:nvPr/>
        </p:nvSpPr>
        <p:spPr>
          <a:xfrm>
            <a:off x="6646863" y="29845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119063" y="125983"/>
                </a:moveTo>
                <a:cubicBezTo>
                  <a:pt x="140122" y="116830"/>
                  <a:pt x="154781" y="95845"/>
                  <a:pt x="154781" y="71438"/>
                </a:cubicBezTo>
                <a:cubicBezTo>
                  <a:pt x="154781" y="38546"/>
                  <a:pt x="128141" y="11906"/>
                  <a:pt x="95250" y="11906"/>
                </a:cubicBezTo>
                <a:cubicBezTo>
                  <a:pt x="62359" y="11906"/>
                  <a:pt x="35719" y="38546"/>
                  <a:pt x="35719" y="71438"/>
                </a:cubicBezTo>
                <a:cubicBezTo>
                  <a:pt x="35719" y="95845"/>
                  <a:pt x="50378" y="116830"/>
                  <a:pt x="71438" y="125983"/>
                </a:cubicBezTo>
                <a:lnTo>
                  <a:pt x="71438" y="166688"/>
                </a:lnTo>
                <a:lnTo>
                  <a:pt x="23812" y="166688"/>
                </a:lnTo>
                <a:cubicBezTo>
                  <a:pt x="10641" y="166688"/>
                  <a:pt x="0" y="177329"/>
                  <a:pt x="0" y="190500"/>
                </a:cubicBezTo>
                <a:cubicBezTo>
                  <a:pt x="0" y="203671"/>
                  <a:pt x="10641" y="214313"/>
                  <a:pt x="23812" y="214313"/>
                </a:cubicBezTo>
                <a:lnTo>
                  <a:pt x="190500" y="214313"/>
                </a:lnTo>
                <a:lnTo>
                  <a:pt x="190500" y="255017"/>
                </a:lnTo>
                <a:cubicBezTo>
                  <a:pt x="169441" y="264170"/>
                  <a:pt x="154781" y="285155"/>
                  <a:pt x="154781" y="309563"/>
                </a:cubicBezTo>
                <a:cubicBezTo>
                  <a:pt x="154781" y="342454"/>
                  <a:pt x="181421" y="369094"/>
                  <a:pt x="214313" y="369094"/>
                </a:cubicBezTo>
                <a:cubicBezTo>
                  <a:pt x="247204" y="369094"/>
                  <a:pt x="273844" y="342454"/>
                  <a:pt x="273844" y="309563"/>
                </a:cubicBezTo>
                <a:cubicBezTo>
                  <a:pt x="273844" y="285155"/>
                  <a:pt x="259184" y="264170"/>
                  <a:pt x="238125" y="255017"/>
                </a:cubicBezTo>
                <a:lnTo>
                  <a:pt x="238125" y="214313"/>
                </a:lnTo>
                <a:lnTo>
                  <a:pt x="404813" y="214313"/>
                </a:lnTo>
                <a:cubicBezTo>
                  <a:pt x="417984" y="214313"/>
                  <a:pt x="428625" y="203671"/>
                  <a:pt x="428625" y="190500"/>
                </a:cubicBezTo>
                <a:cubicBezTo>
                  <a:pt x="428625" y="177329"/>
                  <a:pt x="417984" y="166688"/>
                  <a:pt x="404813" y="166688"/>
                </a:cubicBezTo>
                <a:lnTo>
                  <a:pt x="357188" y="166688"/>
                </a:lnTo>
                <a:lnTo>
                  <a:pt x="357188" y="125983"/>
                </a:lnTo>
                <a:cubicBezTo>
                  <a:pt x="378247" y="116830"/>
                  <a:pt x="392906" y="95845"/>
                  <a:pt x="392906" y="71438"/>
                </a:cubicBezTo>
                <a:cubicBezTo>
                  <a:pt x="392906" y="38546"/>
                  <a:pt x="366266" y="11906"/>
                  <a:pt x="333375" y="11906"/>
                </a:cubicBezTo>
                <a:cubicBezTo>
                  <a:pt x="300484" y="11906"/>
                  <a:pt x="273844" y="38546"/>
                  <a:pt x="273844" y="71438"/>
                </a:cubicBezTo>
                <a:cubicBezTo>
                  <a:pt x="273844" y="95845"/>
                  <a:pt x="288503" y="116830"/>
                  <a:pt x="309563" y="125983"/>
                </a:cubicBezTo>
                <a:lnTo>
                  <a:pt x="309563" y="166688"/>
                </a:lnTo>
                <a:lnTo>
                  <a:pt x="119063" y="166688"/>
                </a:lnTo>
                <a:lnTo>
                  <a:pt x="119063" y="125983"/>
                </a:lnTo>
                <a:close/>
              </a:path>
            </a:pathLst>
          </a:custGeom>
          <a:solidFill>
            <a:srgbClr val="8EB8F8"/>
          </a:solidFill>
          <a:ln/>
        </p:spPr>
      </p:sp>
      <p:sp>
        <p:nvSpPr>
          <p:cNvPr id="12" name="Text 8"/>
          <p:cNvSpPr/>
          <p:nvPr/>
        </p:nvSpPr>
        <p:spPr>
          <a:xfrm>
            <a:off x="7264400" y="2971800"/>
            <a:ext cx="1371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情景记忆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6604000" y="3530600"/>
            <a:ext cx="5118100" cy="558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按迭代顺序保存代码、日志、错误摘要与修复建议，为下次编码提供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3A3F6B"/>
                </a:solidFill>
                <a:highlight>
                  <a:srgbClr val="F8A8D8">
                    <a:alpha val="667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精准调试信号 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，实现经验持续累积。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6489700" y="4292600"/>
            <a:ext cx="5143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8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为下次编码提供精准信号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7-d2nfa298bjvh7rlj0gcg.png">    </p:cNvPr>
          <p:cNvPicPr>
            <a:picLocks noChangeAspect="1"/>
          </p:cNvPicPr>
          <p:nvPr/>
        </p:nvPicPr>
        <p:blipFill>
          <a:blip r:embed="rId1">
            <a:alphaModFix amt="10000"/>
          </a:blip>
          <a:srcRect l="26" r="26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37-d2nfa298bjvh7rlj0gd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9525"/>
            <a:ext cx="12273280" cy="68853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478411" y="1701800"/>
            <a:ext cx="5422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迭代编码：生成-执行-纠错闭环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>
            <a:off x="992584" y="25654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8A75F5"/>
          </a:solidFill>
          <a:ln/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sp>
        <p:nvSpPr>
          <p:cNvPr id="6" name="Shape 2"/>
          <p:cNvSpPr/>
          <p:nvPr/>
        </p:nvSpPr>
        <p:spPr>
          <a:xfrm>
            <a:off x="1345009" y="29464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322183" y="1072"/>
                </a:moveTo>
                <a:cubicBezTo>
                  <a:pt x="307003" y="-3304"/>
                  <a:pt x="291197" y="5536"/>
                  <a:pt x="286822" y="20717"/>
                </a:cubicBezTo>
                <a:lnTo>
                  <a:pt x="172522" y="420767"/>
                </a:lnTo>
                <a:cubicBezTo>
                  <a:pt x="168146" y="435947"/>
                  <a:pt x="176986" y="451753"/>
                  <a:pt x="192167" y="456128"/>
                </a:cubicBezTo>
                <a:cubicBezTo>
                  <a:pt x="207347" y="460504"/>
                  <a:pt x="223153" y="451664"/>
                  <a:pt x="227528" y="436483"/>
                </a:cubicBezTo>
                <a:lnTo>
                  <a:pt x="341828" y="36433"/>
                </a:lnTo>
                <a:cubicBezTo>
                  <a:pt x="346204" y="21253"/>
                  <a:pt x="337364" y="5447"/>
                  <a:pt x="322183" y="1072"/>
                </a:cubicBezTo>
                <a:close/>
                <a:moveTo>
                  <a:pt x="379869" y="122605"/>
                </a:moveTo>
                <a:cubicBezTo>
                  <a:pt x="368707" y="133767"/>
                  <a:pt x="368707" y="151894"/>
                  <a:pt x="379869" y="163056"/>
                </a:cubicBezTo>
                <a:lnTo>
                  <a:pt x="445413" y="228600"/>
                </a:lnTo>
                <a:lnTo>
                  <a:pt x="379869" y="294144"/>
                </a:lnTo>
                <a:cubicBezTo>
                  <a:pt x="368707" y="305306"/>
                  <a:pt x="368707" y="323433"/>
                  <a:pt x="379869" y="334595"/>
                </a:cubicBezTo>
                <a:cubicBezTo>
                  <a:pt x="391031" y="345758"/>
                  <a:pt x="409158" y="345758"/>
                  <a:pt x="420320" y="334595"/>
                </a:cubicBezTo>
                <a:lnTo>
                  <a:pt x="506045" y="248870"/>
                </a:lnTo>
                <a:cubicBezTo>
                  <a:pt x="517208" y="237708"/>
                  <a:pt x="517208" y="219581"/>
                  <a:pt x="506045" y="208419"/>
                </a:cubicBezTo>
                <a:lnTo>
                  <a:pt x="420320" y="122694"/>
                </a:lnTo>
                <a:cubicBezTo>
                  <a:pt x="409158" y="111532"/>
                  <a:pt x="391031" y="111532"/>
                  <a:pt x="379869" y="122694"/>
                </a:cubicBezTo>
                <a:close/>
                <a:moveTo>
                  <a:pt x="134570" y="122605"/>
                </a:moveTo>
                <a:cubicBezTo>
                  <a:pt x="123408" y="111442"/>
                  <a:pt x="105281" y="111442"/>
                  <a:pt x="94119" y="122605"/>
                </a:cubicBezTo>
                <a:lnTo>
                  <a:pt x="8394" y="208330"/>
                </a:lnTo>
                <a:cubicBezTo>
                  <a:pt x="-2768" y="219492"/>
                  <a:pt x="-2768" y="237619"/>
                  <a:pt x="8394" y="248781"/>
                </a:cubicBezTo>
                <a:lnTo>
                  <a:pt x="94119" y="334506"/>
                </a:lnTo>
                <a:cubicBezTo>
                  <a:pt x="105281" y="345668"/>
                  <a:pt x="123408" y="345668"/>
                  <a:pt x="134570" y="334506"/>
                </a:cubicBezTo>
                <a:cubicBezTo>
                  <a:pt x="145733" y="323344"/>
                  <a:pt x="145733" y="305217"/>
                  <a:pt x="134570" y="294055"/>
                </a:cubicBezTo>
                <a:lnTo>
                  <a:pt x="69026" y="228600"/>
                </a:lnTo>
                <a:lnTo>
                  <a:pt x="134481" y="163056"/>
                </a:lnTo>
                <a:cubicBezTo>
                  <a:pt x="145643" y="151894"/>
                  <a:pt x="145643" y="133767"/>
                  <a:pt x="134481" y="12260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3"/>
          <p:cNvSpPr/>
          <p:nvPr/>
        </p:nvSpPr>
        <p:spPr>
          <a:xfrm>
            <a:off x="1348184" y="3886200"/>
            <a:ext cx="508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编码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878284" y="4191000"/>
            <a:ext cx="1447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融合上下文生成脚本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3506192" y="3175000"/>
            <a:ext cx="685800" cy="609600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74608" y="331708"/>
                </a:moveTo>
                <a:cubicBezTo>
                  <a:pt x="689491" y="316825"/>
                  <a:pt x="689491" y="292656"/>
                  <a:pt x="674608" y="277773"/>
                </a:cubicBezTo>
                <a:lnTo>
                  <a:pt x="522208" y="125373"/>
                </a:lnTo>
                <a:cubicBezTo>
                  <a:pt x="507325" y="110490"/>
                  <a:pt x="483156" y="110490"/>
                  <a:pt x="468273" y="125373"/>
                </a:cubicBezTo>
                <a:cubicBezTo>
                  <a:pt x="453390" y="140256"/>
                  <a:pt x="453390" y="164425"/>
                  <a:pt x="468273" y="179308"/>
                </a:cubicBezTo>
                <a:lnTo>
                  <a:pt x="555665" y="266700"/>
                </a:lnTo>
                <a:lnTo>
                  <a:pt x="38100" y="266700"/>
                </a:lnTo>
                <a:cubicBezTo>
                  <a:pt x="17026" y="266700"/>
                  <a:pt x="0" y="283726"/>
                  <a:pt x="0" y="304800"/>
                </a:cubicBezTo>
                <a:cubicBezTo>
                  <a:pt x="0" y="325874"/>
                  <a:pt x="17026" y="342900"/>
                  <a:pt x="38100" y="342900"/>
                </a:cubicBezTo>
                <a:lnTo>
                  <a:pt x="555665" y="342900"/>
                </a:lnTo>
                <a:lnTo>
                  <a:pt x="468273" y="430292"/>
                </a:lnTo>
                <a:cubicBezTo>
                  <a:pt x="453390" y="445175"/>
                  <a:pt x="453390" y="469344"/>
                  <a:pt x="468273" y="484227"/>
                </a:cubicBezTo>
                <a:cubicBezTo>
                  <a:pt x="483156" y="499110"/>
                  <a:pt x="507325" y="499110"/>
                  <a:pt x="522208" y="484227"/>
                </a:cubicBezTo>
                <a:lnTo>
                  <a:pt x="674608" y="331827"/>
                </a:lnTo>
                <a:close/>
              </a:path>
            </a:pathLst>
          </a:custGeom>
          <a:solidFill>
            <a:srgbClr val="F8A8D8"/>
          </a:solidFill>
          <a:ln/>
        </p:spPr>
      </p:sp>
      <p:sp>
        <p:nvSpPr>
          <p:cNvPr id="10" name="Shape 6"/>
          <p:cNvSpPr/>
          <p:nvPr/>
        </p:nvSpPr>
        <p:spPr>
          <a:xfrm>
            <a:off x="5486400" y="25654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8EB8F8"/>
          </a:solidFill>
          <a:ln/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sp>
        <p:nvSpPr>
          <p:cNvPr id="11" name="Shape 7"/>
          <p:cNvSpPr/>
          <p:nvPr/>
        </p:nvSpPr>
        <p:spPr>
          <a:xfrm>
            <a:off x="5867400" y="2946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8394" y="105906"/>
                </a:moveTo>
                <a:cubicBezTo>
                  <a:pt x="-2768" y="94744"/>
                  <a:pt x="-2768" y="76617"/>
                  <a:pt x="8394" y="65455"/>
                </a:cubicBezTo>
                <a:cubicBezTo>
                  <a:pt x="19556" y="54293"/>
                  <a:pt x="37683" y="54293"/>
                  <a:pt x="48845" y="65455"/>
                </a:cubicBezTo>
                <a:lnTo>
                  <a:pt x="191720" y="208330"/>
                </a:lnTo>
                <a:cubicBezTo>
                  <a:pt x="202883" y="219492"/>
                  <a:pt x="202883" y="237619"/>
                  <a:pt x="191720" y="248781"/>
                </a:cubicBezTo>
                <a:lnTo>
                  <a:pt x="48845" y="391656"/>
                </a:lnTo>
                <a:cubicBezTo>
                  <a:pt x="37683" y="402818"/>
                  <a:pt x="19556" y="402818"/>
                  <a:pt x="8394" y="391656"/>
                </a:cubicBezTo>
                <a:cubicBezTo>
                  <a:pt x="-2768" y="380494"/>
                  <a:pt x="-2768" y="362367"/>
                  <a:pt x="8394" y="351205"/>
                </a:cubicBezTo>
                <a:lnTo>
                  <a:pt x="130999" y="228600"/>
                </a:lnTo>
                <a:lnTo>
                  <a:pt x="8394" y="105906"/>
                </a:lnTo>
                <a:close/>
                <a:moveTo>
                  <a:pt x="200025" y="342900"/>
                </a:moveTo>
                <a:lnTo>
                  <a:pt x="428625" y="342900"/>
                </a:lnTo>
                <a:cubicBezTo>
                  <a:pt x="444431" y="342900"/>
                  <a:pt x="457200" y="355669"/>
                  <a:pt x="457200" y="371475"/>
                </a:cubicBezTo>
                <a:cubicBezTo>
                  <a:pt x="457200" y="387281"/>
                  <a:pt x="444431" y="400050"/>
                  <a:pt x="428625" y="400050"/>
                </a:cubicBezTo>
                <a:lnTo>
                  <a:pt x="200025" y="400050"/>
                </a:lnTo>
                <a:cubicBezTo>
                  <a:pt x="184219" y="400050"/>
                  <a:pt x="171450" y="387281"/>
                  <a:pt x="171450" y="371475"/>
                </a:cubicBezTo>
                <a:cubicBezTo>
                  <a:pt x="171450" y="355669"/>
                  <a:pt x="184219" y="342900"/>
                  <a:pt x="200025" y="34290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2" name="Text 8"/>
          <p:cNvSpPr/>
          <p:nvPr/>
        </p:nvSpPr>
        <p:spPr>
          <a:xfrm>
            <a:off x="5842000" y="3886200"/>
            <a:ext cx="508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执行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5448300" y="4191000"/>
            <a:ext cx="1295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沙箱运行捕获日志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8000008" y="3175000"/>
            <a:ext cx="685800" cy="609600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74608" y="331708"/>
                </a:moveTo>
                <a:cubicBezTo>
                  <a:pt x="689491" y="316825"/>
                  <a:pt x="689491" y="292656"/>
                  <a:pt x="674608" y="277773"/>
                </a:cubicBezTo>
                <a:lnTo>
                  <a:pt x="522208" y="125373"/>
                </a:lnTo>
                <a:cubicBezTo>
                  <a:pt x="507325" y="110490"/>
                  <a:pt x="483156" y="110490"/>
                  <a:pt x="468273" y="125373"/>
                </a:cubicBezTo>
                <a:cubicBezTo>
                  <a:pt x="453390" y="140256"/>
                  <a:pt x="453390" y="164425"/>
                  <a:pt x="468273" y="179308"/>
                </a:cubicBezTo>
                <a:lnTo>
                  <a:pt x="555665" y="266700"/>
                </a:lnTo>
                <a:lnTo>
                  <a:pt x="38100" y="266700"/>
                </a:lnTo>
                <a:cubicBezTo>
                  <a:pt x="17026" y="266700"/>
                  <a:pt x="0" y="283726"/>
                  <a:pt x="0" y="304800"/>
                </a:cubicBezTo>
                <a:cubicBezTo>
                  <a:pt x="0" y="325874"/>
                  <a:pt x="17026" y="342900"/>
                  <a:pt x="38100" y="342900"/>
                </a:cubicBezTo>
                <a:lnTo>
                  <a:pt x="555665" y="342900"/>
                </a:lnTo>
                <a:lnTo>
                  <a:pt x="468273" y="430292"/>
                </a:lnTo>
                <a:cubicBezTo>
                  <a:pt x="453390" y="445175"/>
                  <a:pt x="453390" y="469344"/>
                  <a:pt x="468273" y="484227"/>
                </a:cubicBezTo>
                <a:cubicBezTo>
                  <a:pt x="483156" y="499110"/>
                  <a:pt x="507325" y="499110"/>
                  <a:pt x="522208" y="484227"/>
                </a:cubicBezTo>
                <a:lnTo>
                  <a:pt x="674608" y="331827"/>
                </a:lnTo>
                <a:close/>
              </a:path>
            </a:pathLst>
          </a:custGeom>
          <a:solidFill>
            <a:srgbClr val="F8A8D8"/>
          </a:solidFill>
          <a:ln/>
        </p:spPr>
      </p:sp>
      <p:sp>
        <p:nvSpPr>
          <p:cNvPr id="15" name="Shape 11"/>
          <p:cNvSpPr/>
          <p:nvPr/>
        </p:nvSpPr>
        <p:spPr>
          <a:xfrm>
            <a:off x="9980216" y="25654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F8A8D8"/>
          </a:solidFill>
          <a:ln/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sp>
        <p:nvSpPr>
          <p:cNvPr id="16" name="Shape 12"/>
          <p:cNvSpPr/>
          <p:nvPr/>
        </p:nvSpPr>
        <p:spPr>
          <a:xfrm>
            <a:off x="10332641" y="29464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6251" y="-22235"/>
                </a:moveTo>
                <a:cubicBezTo>
                  <a:pt x="14645" y="-30629"/>
                  <a:pt x="28218" y="-30629"/>
                  <a:pt x="36522" y="-22235"/>
                </a:cubicBezTo>
                <a:lnTo>
                  <a:pt x="215920" y="157163"/>
                </a:lnTo>
                <a:lnTo>
                  <a:pt x="307181" y="157163"/>
                </a:lnTo>
                <a:cubicBezTo>
                  <a:pt x="319861" y="157163"/>
                  <a:pt x="331916" y="159663"/>
                  <a:pt x="342900" y="164306"/>
                </a:cubicBezTo>
                <a:lnTo>
                  <a:pt x="440055" y="91440"/>
                </a:lnTo>
                <a:cubicBezTo>
                  <a:pt x="452646" y="81975"/>
                  <a:pt x="470595" y="84564"/>
                  <a:pt x="480060" y="97155"/>
                </a:cubicBezTo>
                <a:cubicBezTo>
                  <a:pt x="489525" y="109746"/>
                  <a:pt x="486936" y="127695"/>
                  <a:pt x="474345" y="137160"/>
                </a:cubicBezTo>
                <a:lnTo>
                  <a:pt x="387013" y="202615"/>
                </a:lnTo>
                <a:cubicBezTo>
                  <a:pt x="391745" y="210562"/>
                  <a:pt x="395317" y="219313"/>
                  <a:pt x="397550" y="228600"/>
                </a:cubicBezTo>
                <a:lnTo>
                  <a:pt x="485775" y="228600"/>
                </a:lnTo>
                <a:cubicBezTo>
                  <a:pt x="501581" y="228600"/>
                  <a:pt x="514350" y="241369"/>
                  <a:pt x="514350" y="257175"/>
                </a:cubicBezTo>
                <a:cubicBezTo>
                  <a:pt x="514350" y="272981"/>
                  <a:pt x="501581" y="285750"/>
                  <a:pt x="485775" y="285750"/>
                </a:cubicBezTo>
                <a:lnTo>
                  <a:pt x="400050" y="285750"/>
                </a:lnTo>
                <a:lnTo>
                  <a:pt x="400050" y="314325"/>
                </a:lnTo>
                <a:cubicBezTo>
                  <a:pt x="400050" y="322808"/>
                  <a:pt x="399336" y="331024"/>
                  <a:pt x="397907" y="339150"/>
                </a:cubicBezTo>
                <a:lnTo>
                  <a:pt x="508099" y="449253"/>
                </a:lnTo>
                <a:cubicBezTo>
                  <a:pt x="516493" y="457646"/>
                  <a:pt x="516493" y="471220"/>
                  <a:pt x="508099" y="479524"/>
                </a:cubicBezTo>
                <a:cubicBezTo>
                  <a:pt x="499705" y="487829"/>
                  <a:pt x="486132" y="487918"/>
                  <a:pt x="477828" y="479524"/>
                </a:cubicBezTo>
                <a:lnTo>
                  <a:pt x="6251" y="8126"/>
                </a:lnTo>
                <a:cubicBezTo>
                  <a:pt x="-2054" y="-268"/>
                  <a:pt x="-2054" y="-13841"/>
                  <a:pt x="6251" y="-22235"/>
                </a:cubicBezTo>
                <a:close/>
                <a:moveTo>
                  <a:pt x="355580" y="417909"/>
                </a:moveTo>
                <a:cubicBezTo>
                  <a:pt x="334863" y="437644"/>
                  <a:pt x="308253" y="451128"/>
                  <a:pt x="278606" y="455593"/>
                </a:cubicBezTo>
                <a:lnTo>
                  <a:pt x="278606" y="340935"/>
                </a:lnTo>
                <a:lnTo>
                  <a:pt x="355580" y="417909"/>
                </a:lnTo>
                <a:close/>
                <a:moveTo>
                  <a:pt x="235744" y="298073"/>
                </a:moveTo>
                <a:lnTo>
                  <a:pt x="235744" y="455593"/>
                </a:lnTo>
                <a:cubicBezTo>
                  <a:pt x="190024" y="448717"/>
                  <a:pt x="151358" y="420142"/>
                  <a:pt x="130641" y="380673"/>
                </a:cubicBezTo>
                <a:lnTo>
                  <a:pt x="74295" y="422910"/>
                </a:lnTo>
                <a:cubicBezTo>
                  <a:pt x="61704" y="432375"/>
                  <a:pt x="43755" y="429786"/>
                  <a:pt x="34290" y="417195"/>
                </a:cubicBezTo>
                <a:cubicBezTo>
                  <a:pt x="24825" y="404604"/>
                  <a:pt x="27414" y="386655"/>
                  <a:pt x="40005" y="377190"/>
                </a:cubicBezTo>
                <a:lnTo>
                  <a:pt x="114479" y="321379"/>
                </a:lnTo>
                <a:cubicBezTo>
                  <a:pt x="114389" y="319058"/>
                  <a:pt x="114300" y="316736"/>
                  <a:pt x="114300" y="314325"/>
                </a:cubicBezTo>
                <a:lnTo>
                  <a:pt x="114300" y="285750"/>
                </a:lnTo>
                <a:lnTo>
                  <a:pt x="28575" y="285750"/>
                </a:lnTo>
                <a:cubicBezTo>
                  <a:pt x="12769" y="285750"/>
                  <a:pt x="0" y="272981"/>
                  <a:pt x="0" y="257175"/>
                </a:cubicBezTo>
                <a:cubicBezTo>
                  <a:pt x="0" y="241369"/>
                  <a:pt x="12769" y="228600"/>
                  <a:pt x="28575" y="228600"/>
                </a:cubicBezTo>
                <a:lnTo>
                  <a:pt x="116800" y="228600"/>
                </a:lnTo>
                <a:cubicBezTo>
                  <a:pt x="119747" y="216188"/>
                  <a:pt x="125105" y="204758"/>
                  <a:pt x="132517" y="194846"/>
                </a:cubicBezTo>
                <a:lnTo>
                  <a:pt x="235744" y="298073"/>
                </a:lnTo>
                <a:close/>
                <a:moveTo>
                  <a:pt x="317540" y="114300"/>
                </a:moveTo>
                <a:lnTo>
                  <a:pt x="243959" y="114300"/>
                </a:lnTo>
                <a:lnTo>
                  <a:pt x="179397" y="49738"/>
                </a:lnTo>
                <a:cubicBezTo>
                  <a:pt x="192971" y="20360"/>
                  <a:pt x="222706" y="0"/>
                  <a:pt x="257175" y="0"/>
                </a:cubicBezTo>
                <a:cubicBezTo>
                  <a:pt x="304502" y="0"/>
                  <a:pt x="342900" y="38398"/>
                  <a:pt x="342900" y="85725"/>
                </a:cubicBezTo>
                <a:lnTo>
                  <a:pt x="342900" y="88940"/>
                </a:lnTo>
                <a:cubicBezTo>
                  <a:pt x="342900" y="102959"/>
                  <a:pt x="331559" y="114300"/>
                  <a:pt x="317540" y="11430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7" name="Text 13"/>
          <p:cNvSpPr/>
          <p:nvPr/>
        </p:nvSpPr>
        <p:spPr>
          <a:xfrm>
            <a:off x="10093127" y="3886200"/>
            <a:ext cx="990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纠错/完成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9713516" y="4191000"/>
            <a:ext cx="17526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分析日志决定迭代或完成</a:t>
            </a:r>
            <a:endParaRPr lang="en-US" sz="1600" dirty="0"/>
          </a:p>
        </p:txBody>
      </p:sp>
      <p:sp>
        <p:nvSpPr>
          <p:cNvPr id="19" name="Text 15"/>
          <p:cNvSpPr/>
          <p:nvPr/>
        </p:nvSpPr>
        <p:spPr>
          <a:xfrm>
            <a:off x="4210645" y="4800600"/>
            <a:ext cx="3860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循环至多 </a:t>
            </a:r>
            <a:pPr>
              <a:lnSpc>
                <a:spcPct val="120000"/>
              </a:lnSpc>
            </a:pPr>
            <a:r>
              <a:rPr lang="en-US" sz="1800" b="1" dirty="0">
                <a:solidFill>
                  <a:srgbClr val="8A75F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5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次，直至输出符合格式与性能要求。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7-d2nfa298bjvh7rlj0gcg.png">    </p:cNvPr>
          <p:cNvPicPr>
            <a:picLocks noChangeAspect="1"/>
          </p:cNvPicPr>
          <p:nvPr/>
        </p:nvPicPr>
        <p:blipFill>
          <a:blip r:embed="rId1">
            <a:alphaModFix amt="10000"/>
          </a:blip>
          <a:srcRect l="26" r="26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40-d2nfa318bjvh7rlj0gfg.jpg">    </p:cNvPr>
          <p:cNvPicPr>
            <a:picLocks noChangeAspect="1"/>
          </p:cNvPicPr>
          <p:nvPr/>
        </p:nvPicPr>
        <p:blipFill>
          <a:blip r:embed="rId2"/>
          <a:srcRect l="0" r="0" t="3" b="3"/>
          <a:stretch/>
        </p:blipFill>
        <p:spPr>
          <a:xfrm>
            <a:off x="0" y="0"/>
            <a:ext cx="12214225" cy="695388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49605" y="1609090"/>
            <a:ext cx="6096000" cy="1244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49605" y="2985135"/>
            <a:ext cx="8241665" cy="749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关键技术创新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7-d2nfa298bjvh7rlj0gcg.png">    </p:cNvPr>
          <p:cNvPicPr>
            <a:picLocks noChangeAspect="1"/>
          </p:cNvPicPr>
          <p:nvPr/>
        </p:nvPicPr>
        <p:blipFill>
          <a:blip r:embed="rId1">
            <a:alphaModFix amt="10000"/>
          </a:blip>
          <a:srcRect l="26" r="26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37-d2nfa298bjvh7rlj0gd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9525"/>
            <a:ext cx="12273280" cy="68853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8750" y="61595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认知感知：从文件到任务语义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>
            <a:off x="982067" y="2641600"/>
            <a:ext cx="2336800" cy="2336800"/>
          </a:xfrm>
          <a:custGeom>
            <a:avLst/>
            <a:gdLst/>
            <a:ahLst/>
            <a:cxnLst/>
            <a:rect l="l" t="t" r="r" b="b"/>
            <a:pathLst>
              <a:path w="2336800" h="2336800">
                <a:moveTo>
                  <a:pt x="1168400" y="0"/>
                </a:moveTo>
                <a:lnTo>
                  <a:pt x="1168400" y="0"/>
                </a:lnTo>
                <a:cubicBezTo>
                  <a:pt x="1813258" y="0"/>
                  <a:pt x="2336800" y="523542"/>
                  <a:pt x="2336800" y="1168400"/>
                </a:cubicBezTo>
                <a:lnTo>
                  <a:pt x="2336800" y="1168400"/>
                </a:lnTo>
                <a:cubicBezTo>
                  <a:pt x="2336800" y="1813258"/>
                  <a:pt x="1813258" y="2336800"/>
                  <a:pt x="1168400" y="2336800"/>
                </a:cubicBezTo>
                <a:lnTo>
                  <a:pt x="1168400" y="2336800"/>
                </a:lnTo>
                <a:cubicBezTo>
                  <a:pt x="523542" y="2336800"/>
                  <a:pt x="0" y="1813258"/>
                  <a:pt x="0" y="1168400"/>
                </a:cubicBezTo>
                <a:lnTo>
                  <a:pt x="0" y="1168400"/>
                </a:lnTo>
                <a:cubicBezTo>
                  <a:pt x="0" y="523542"/>
                  <a:pt x="523542" y="0"/>
                  <a:pt x="11684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FFFFFF"/>
            </a:solidFill>
            <a:prstDash val="solid"/>
          </a:ln>
          <a:effectLst>
            <a:outerShdw sx="100000" sy="100000" kx="0" ky="0" algn="bl" rotWithShape="0" blurRad="635000" dist="317500" dir="5400000">
              <a:srgbClr val="000000">
                <a:alpha val="25098"/>
              </a:srgbClr>
            </a:outerShdw>
          </a:effectLst>
        </p:spPr>
      </p:sp>
      <p:pic>
        <p:nvPicPr>
          <p:cNvPr id="6" name="Image 2" descr="https://kimi-web-img.moonshot.cn/img/thumbs.dreamstime.com/7117b5645ac3305b8031cf3ecf93c15c479422fe.jpg">    </p:cNvPr>
          <p:cNvPicPr>
            <a:picLocks noChangeAspect="1"/>
          </p:cNvPicPr>
          <p:nvPr/>
        </p:nvPicPr>
        <p:blipFill>
          <a:blip r:embed="rId3"/>
          <a:srcRect l="21938" r="21937" t="0" b="0"/>
          <a:stretch/>
        </p:blipFill>
        <p:spPr>
          <a:xfrm>
            <a:off x="1032867" y="2692400"/>
            <a:ext cx="2336800" cy="2336800"/>
          </a:xfrm>
          <a:prstGeom prst="roundRect">
            <a:avLst>
              <a:gd name="adj" fmla="val 50000"/>
            </a:avLst>
          </a:prstGeom>
        </p:spPr>
      </p:pic>
      <p:sp>
        <p:nvSpPr>
          <p:cNvPr id="7" name="Shape 2"/>
          <p:cNvSpPr/>
          <p:nvPr/>
        </p:nvSpPr>
        <p:spPr>
          <a:xfrm>
            <a:off x="4453334" y="2743200"/>
            <a:ext cx="7480300" cy="609600"/>
          </a:xfrm>
          <a:custGeom>
            <a:avLst/>
            <a:gdLst/>
            <a:ahLst/>
            <a:cxnLst/>
            <a:rect l="l" t="t" r="r" b="b"/>
            <a:pathLst>
              <a:path w="7480300" h="609600">
                <a:moveTo>
                  <a:pt x="101602" y="0"/>
                </a:moveTo>
                <a:lnTo>
                  <a:pt x="7378698" y="0"/>
                </a:lnTo>
                <a:cubicBezTo>
                  <a:pt x="7434811" y="0"/>
                  <a:pt x="7480300" y="45489"/>
                  <a:pt x="7480300" y="101602"/>
                </a:cubicBezTo>
                <a:lnTo>
                  <a:pt x="7480300" y="507998"/>
                </a:lnTo>
                <a:cubicBezTo>
                  <a:pt x="7480300" y="564111"/>
                  <a:pt x="7434811" y="609600"/>
                  <a:pt x="73786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8A75F5">
              <a:alpha val="10196"/>
            </a:srgbClr>
          </a:solidFill>
          <a:ln/>
        </p:spPr>
      </p:sp>
      <p:sp>
        <p:nvSpPr>
          <p:cNvPr id="8" name="Shape 3"/>
          <p:cNvSpPr/>
          <p:nvPr/>
        </p:nvSpPr>
        <p:spPr>
          <a:xfrm>
            <a:off x="4681934" y="29464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95250" y="31750"/>
                </a:moveTo>
                <a:cubicBezTo>
                  <a:pt x="95250" y="22969"/>
                  <a:pt x="102344" y="15875"/>
                  <a:pt x="111125" y="15875"/>
                </a:cubicBezTo>
                <a:lnTo>
                  <a:pt x="142875" y="15875"/>
                </a:lnTo>
                <a:cubicBezTo>
                  <a:pt x="151656" y="15875"/>
                  <a:pt x="158750" y="22969"/>
                  <a:pt x="158750" y="31750"/>
                </a:cubicBezTo>
                <a:lnTo>
                  <a:pt x="158750" y="63500"/>
                </a:lnTo>
                <a:cubicBezTo>
                  <a:pt x="158750" y="72281"/>
                  <a:pt x="151656" y="79375"/>
                  <a:pt x="142875" y="79375"/>
                </a:cubicBezTo>
                <a:lnTo>
                  <a:pt x="138906" y="79375"/>
                </a:lnTo>
                <a:lnTo>
                  <a:pt x="138906" y="111125"/>
                </a:lnTo>
                <a:lnTo>
                  <a:pt x="198438" y="111125"/>
                </a:lnTo>
                <a:cubicBezTo>
                  <a:pt x="218182" y="111125"/>
                  <a:pt x="234156" y="127099"/>
                  <a:pt x="234156" y="146844"/>
                </a:cubicBezTo>
                <a:lnTo>
                  <a:pt x="234156" y="174625"/>
                </a:lnTo>
                <a:lnTo>
                  <a:pt x="238125" y="174625"/>
                </a:lnTo>
                <a:cubicBezTo>
                  <a:pt x="246906" y="174625"/>
                  <a:pt x="254000" y="181719"/>
                  <a:pt x="254000" y="190500"/>
                </a:cubicBezTo>
                <a:lnTo>
                  <a:pt x="254000" y="222250"/>
                </a:lnTo>
                <a:cubicBezTo>
                  <a:pt x="254000" y="231031"/>
                  <a:pt x="246906" y="238125"/>
                  <a:pt x="238125" y="238125"/>
                </a:cubicBezTo>
                <a:lnTo>
                  <a:pt x="206375" y="238125"/>
                </a:lnTo>
                <a:cubicBezTo>
                  <a:pt x="197594" y="238125"/>
                  <a:pt x="190500" y="231031"/>
                  <a:pt x="190500" y="222250"/>
                </a:cubicBezTo>
                <a:lnTo>
                  <a:pt x="190500" y="190500"/>
                </a:lnTo>
                <a:cubicBezTo>
                  <a:pt x="190500" y="181719"/>
                  <a:pt x="197594" y="174625"/>
                  <a:pt x="206375" y="174625"/>
                </a:cubicBezTo>
                <a:lnTo>
                  <a:pt x="210344" y="174625"/>
                </a:lnTo>
                <a:lnTo>
                  <a:pt x="210344" y="146844"/>
                </a:lnTo>
                <a:cubicBezTo>
                  <a:pt x="210344" y="140246"/>
                  <a:pt x="205036" y="134938"/>
                  <a:pt x="198438" y="134938"/>
                </a:cubicBezTo>
                <a:lnTo>
                  <a:pt x="138906" y="134938"/>
                </a:lnTo>
                <a:lnTo>
                  <a:pt x="138906" y="174625"/>
                </a:lnTo>
                <a:lnTo>
                  <a:pt x="142875" y="174625"/>
                </a:lnTo>
                <a:cubicBezTo>
                  <a:pt x="151656" y="174625"/>
                  <a:pt x="158750" y="181719"/>
                  <a:pt x="158750" y="190500"/>
                </a:cubicBezTo>
                <a:lnTo>
                  <a:pt x="158750" y="222250"/>
                </a:lnTo>
                <a:cubicBezTo>
                  <a:pt x="158750" y="231031"/>
                  <a:pt x="151656" y="238125"/>
                  <a:pt x="142875" y="238125"/>
                </a:cubicBezTo>
                <a:lnTo>
                  <a:pt x="111125" y="238125"/>
                </a:lnTo>
                <a:cubicBezTo>
                  <a:pt x="102344" y="238125"/>
                  <a:pt x="95250" y="231031"/>
                  <a:pt x="95250" y="222250"/>
                </a:cubicBezTo>
                <a:lnTo>
                  <a:pt x="95250" y="190500"/>
                </a:lnTo>
                <a:cubicBezTo>
                  <a:pt x="95250" y="181719"/>
                  <a:pt x="102344" y="174625"/>
                  <a:pt x="111125" y="174625"/>
                </a:cubicBezTo>
                <a:lnTo>
                  <a:pt x="115094" y="174625"/>
                </a:lnTo>
                <a:lnTo>
                  <a:pt x="115094" y="134938"/>
                </a:lnTo>
                <a:lnTo>
                  <a:pt x="55563" y="134938"/>
                </a:lnTo>
                <a:cubicBezTo>
                  <a:pt x="48964" y="134938"/>
                  <a:pt x="43656" y="140246"/>
                  <a:pt x="43656" y="146844"/>
                </a:cubicBezTo>
                <a:lnTo>
                  <a:pt x="43656" y="174625"/>
                </a:lnTo>
                <a:lnTo>
                  <a:pt x="47625" y="174625"/>
                </a:lnTo>
                <a:cubicBezTo>
                  <a:pt x="56406" y="174625"/>
                  <a:pt x="63500" y="181719"/>
                  <a:pt x="63500" y="190500"/>
                </a:cubicBezTo>
                <a:lnTo>
                  <a:pt x="63500" y="222250"/>
                </a:lnTo>
                <a:cubicBezTo>
                  <a:pt x="63500" y="231031"/>
                  <a:pt x="56406" y="238125"/>
                  <a:pt x="47625" y="238125"/>
                </a:cubicBezTo>
                <a:lnTo>
                  <a:pt x="15875" y="238125"/>
                </a:lnTo>
                <a:cubicBezTo>
                  <a:pt x="7094" y="238125"/>
                  <a:pt x="0" y="231031"/>
                  <a:pt x="0" y="222250"/>
                </a:cubicBezTo>
                <a:lnTo>
                  <a:pt x="0" y="190500"/>
                </a:lnTo>
                <a:cubicBezTo>
                  <a:pt x="0" y="181719"/>
                  <a:pt x="7094" y="174625"/>
                  <a:pt x="15875" y="174625"/>
                </a:cubicBezTo>
                <a:lnTo>
                  <a:pt x="19844" y="174625"/>
                </a:lnTo>
                <a:lnTo>
                  <a:pt x="19844" y="146844"/>
                </a:lnTo>
                <a:cubicBezTo>
                  <a:pt x="19844" y="127099"/>
                  <a:pt x="35818" y="111125"/>
                  <a:pt x="55563" y="111125"/>
                </a:cubicBezTo>
                <a:lnTo>
                  <a:pt x="115094" y="111125"/>
                </a:lnTo>
                <a:lnTo>
                  <a:pt x="115094" y="79375"/>
                </a:lnTo>
                <a:lnTo>
                  <a:pt x="111125" y="79375"/>
                </a:lnTo>
                <a:cubicBezTo>
                  <a:pt x="102344" y="79375"/>
                  <a:pt x="95250" y="72281"/>
                  <a:pt x="95250" y="63500"/>
                </a:cubicBezTo>
                <a:lnTo>
                  <a:pt x="95250" y="31750"/>
                </a:lnTo>
                <a:close/>
              </a:path>
            </a:pathLst>
          </a:custGeom>
          <a:solidFill>
            <a:srgbClr val="8A75F5"/>
          </a:solidFill>
          <a:ln/>
        </p:spPr>
      </p:sp>
      <p:sp>
        <p:nvSpPr>
          <p:cNvPr id="9" name="Text 4"/>
          <p:cNvSpPr/>
          <p:nvPr/>
        </p:nvSpPr>
        <p:spPr>
          <a:xfrm>
            <a:off x="5164534" y="2895600"/>
            <a:ext cx="5956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动态分组算法：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基于文件夹模式抽象，解决万级文件场景上下文溢出问题。</a:t>
            </a: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4453334" y="3556000"/>
            <a:ext cx="7480300" cy="609600"/>
          </a:xfrm>
          <a:custGeom>
            <a:avLst/>
            <a:gdLst/>
            <a:ahLst/>
            <a:cxnLst/>
            <a:rect l="l" t="t" r="r" b="b"/>
            <a:pathLst>
              <a:path w="7480300" h="609600">
                <a:moveTo>
                  <a:pt x="101602" y="0"/>
                </a:moveTo>
                <a:lnTo>
                  <a:pt x="7378698" y="0"/>
                </a:lnTo>
                <a:cubicBezTo>
                  <a:pt x="7434811" y="0"/>
                  <a:pt x="7480300" y="45489"/>
                  <a:pt x="7480300" y="101602"/>
                </a:cubicBezTo>
                <a:lnTo>
                  <a:pt x="7480300" y="507998"/>
                </a:lnTo>
                <a:cubicBezTo>
                  <a:pt x="7480300" y="564111"/>
                  <a:pt x="7434811" y="609600"/>
                  <a:pt x="73786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8EB8F8">
              <a:alpha val="10196"/>
            </a:srgbClr>
          </a:solidFill>
          <a:ln/>
        </p:spPr>
      </p:sp>
      <p:sp>
        <p:nvSpPr>
          <p:cNvPr id="11" name="Shape 6"/>
          <p:cNvSpPr/>
          <p:nvPr/>
        </p:nvSpPr>
        <p:spPr>
          <a:xfrm>
            <a:off x="4713684" y="37592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0" y="31750"/>
                </a:moveTo>
                <a:cubicBezTo>
                  <a:pt x="0" y="14238"/>
                  <a:pt x="14238" y="0"/>
                  <a:pt x="31750" y="0"/>
                </a:cubicBezTo>
                <a:lnTo>
                  <a:pt x="105916" y="0"/>
                </a:lnTo>
                <a:cubicBezTo>
                  <a:pt x="114350" y="0"/>
                  <a:pt x="122436" y="3324"/>
                  <a:pt x="128389" y="9277"/>
                </a:cubicBezTo>
                <a:lnTo>
                  <a:pt x="181223" y="62161"/>
                </a:lnTo>
                <a:cubicBezTo>
                  <a:pt x="187176" y="68114"/>
                  <a:pt x="190500" y="76200"/>
                  <a:pt x="190500" y="84634"/>
                </a:cubicBezTo>
                <a:lnTo>
                  <a:pt x="190500" y="222250"/>
                </a:lnTo>
                <a:cubicBezTo>
                  <a:pt x="190500" y="239762"/>
                  <a:pt x="176262" y="254000"/>
                  <a:pt x="158750" y="254000"/>
                </a:cubicBezTo>
                <a:lnTo>
                  <a:pt x="31750" y="254000"/>
                </a:lnTo>
                <a:cubicBezTo>
                  <a:pt x="14238" y="254000"/>
                  <a:pt x="0" y="239762"/>
                  <a:pt x="0" y="222250"/>
                </a:cubicBezTo>
                <a:lnTo>
                  <a:pt x="0" y="31750"/>
                </a:lnTo>
                <a:close/>
                <a:moveTo>
                  <a:pt x="103188" y="29021"/>
                </a:moveTo>
                <a:lnTo>
                  <a:pt x="103188" y="75406"/>
                </a:lnTo>
                <a:cubicBezTo>
                  <a:pt x="103188" y="82004"/>
                  <a:pt x="108496" y="87313"/>
                  <a:pt x="115094" y="87313"/>
                </a:cubicBezTo>
                <a:lnTo>
                  <a:pt x="161479" y="87313"/>
                </a:lnTo>
                <a:lnTo>
                  <a:pt x="103188" y="29021"/>
                </a:lnTo>
                <a:close/>
                <a:moveTo>
                  <a:pt x="76498" y="146645"/>
                </a:moveTo>
                <a:cubicBezTo>
                  <a:pt x="80764" y="141635"/>
                  <a:pt x="80218" y="134144"/>
                  <a:pt x="75208" y="129877"/>
                </a:cubicBezTo>
                <a:cubicBezTo>
                  <a:pt x="70197" y="125611"/>
                  <a:pt x="62706" y="126157"/>
                  <a:pt x="58440" y="131167"/>
                </a:cubicBezTo>
                <a:lnTo>
                  <a:pt x="34627" y="158948"/>
                </a:lnTo>
                <a:cubicBezTo>
                  <a:pt x="30807" y="163413"/>
                  <a:pt x="30807" y="169962"/>
                  <a:pt x="34627" y="174427"/>
                </a:cubicBezTo>
                <a:lnTo>
                  <a:pt x="58440" y="202208"/>
                </a:lnTo>
                <a:cubicBezTo>
                  <a:pt x="62706" y="207218"/>
                  <a:pt x="70247" y="207764"/>
                  <a:pt x="75208" y="203498"/>
                </a:cubicBezTo>
                <a:cubicBezTo>
                  <a:pt x="80169" y="199231"/>
                  <a:pt x="80764" y="191691"/>
                  <a:pt x="76498" y="186730"/>
                </a:cubicBezTo>
                <a:lnTo>
                  <a:pt x="59333" y="166688"/>
                </a:lnTo>
                <a:lnTo>
                  <a:pt x="76498" y="146645"/>
                </a:lnTo>
                <a:close/>
                <a:moveTo>
                  <a:pt x="132060" y="131167"/>
                </a:moveTo>
                <a:cubicBezTo>
                  <a:pt x="127794" y="126157"/>
                  <a:pt x="120253" y="125611"/>
                  <a:pt x="115292" y="129877"/>
                </a:cubicBezTo>
                <a:cubicBezTo>
                  <a:pt x="110331" y="134144"/>
                  <a:pt x="109736" y="141684"/>
                  <a:pt x="114002" y="146645"/>
                </a:cubicBezTo>
                <a:lnTo>
                  <a:pt x="131167" y="166688"/>
                </a:lnTo>
                <a:lnTo>
                  <a:pt x="114002" y="186730"/>
                </a:lnTo>
                <a:cubicBezTo>
                  <a:pt x="109736" y="191740"/>
                  <a:pt x="110282" y="199231"/>
                  <a:pt x="115292" y="203498"/>
                </a:cubicBezTo>
                <a:cubicBezTo>
                  <a:pt x="120303" y="207764"/>
                  <a:pt x="127794" y="207218"/>
                  <a:pt x="132060" y="202208"/>
                </a:cubicBezTo>
                <a:lnTo>
                  <a:pt x="155873" y="174427"/>
                </a:lnTo>
                <a:cubicBezTo>
                  <a:pt x="159693" y="169962"/>
                  <a:pt x="159693" y="163413"/>
                  <a:pt x="155873" y="158948"/>
                </a:cubicBezTo>
                <a:lnTo>
                  <a:pt x="132060" y="131167"/>
                </a:lnTo>
                <a:close/>
              </a:path>
            </a:pathLst>
          </a:custGeom>
          <a:solidFill>
            <a:srgbClr val="8EB8F8"/>
          </a:solidFill>
          <a:ln/>
        </p:spPr>
      </p:sp>
      <p:sp>
        <p:nvSpPr>
          <p:cNvPr id="12" name="Text 7"/>
          <p:cNvSpPr/>
          <p:nvPr/>
        </p:nvSpPr>
        <p:spPr>
          <a:xfrm>
            <a:off x="5164534" y="3708400"/>
            <a:ext cx="4699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可执行探索脚本：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使LLM无需预设格式即可理解异构数据。</a:t>
            </a: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>
            <a:off x="4453334" y="4368800"/>
            <a:ext cx="7480300" cy="609600"/>
          </a:xfrm>
          <a:custGeom>
            <a:avLst/>
            <a:gdLst/>
            <a:ahLst/>
            <a:cxnLst/>
            <a:rect l="l" t="t" r="r" b="b"/>
            <a:pathLst>
              <a:path w="7480300" h="609600">
                <a:moveTo>
                  <a:pt x="101602" y="0"/>
                </a:moveTo>
                <a:lnTo>
                  <a:pt x="7378698" y="0"/>
                </a:lnTo>
                <a:cubicBezTo>
                  <a:pt x="7434811" y="0"/>
                  <a:pt x="7480300" y="45489"/>
                  <a:pt x="7480300" y="101602"/>
                </a:cubicBezTo>
                <a:lnTo>
                  <a:pt x="7480300" y="507998"/>
                </a:lnTo>
                <a:cubicBezTo>
                  <a:pt x="7480300" y="564111"/>
                  <a:pt x="7434811" y="609600"/>
                  <a:pt x="73786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F8A8D8">
              <a:alpha val="10196"/>
            </a:srgbClr>
          </a:solidFill>
          <a:ln/>
        </p:spPr>
      </p:sp>
      <p:sp>
        <p:nvSpPr>
          <p:cNvPr id="14" name="Shape 9"/>
          <p:cNvSpPr/>
          <p:nvPr/>
        </p:nvSpPr>
        <p:spPr>
          <a:xfrm>
            <a:off x="4681934" y="45720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59531" y="27781"/>
                </a:moveTo>
                <a:cubicBezTo>
                  <a:pt x="59531" y="12452"/>
                  <a:pt x="71983" y="0"/>
                  <a:pt x="87313" y="0"/>
                </a:cubicBezTo>
                <a:lnTo>
                  <a:pt x="99219" y="0"/>
                </a:lnTo>
                <a:cubicBezTo>
                  <a:pt x="108000" y="0"/>
                  <a:pt x="115094" y="7094"/>
                  <a:pt x="115094" y="15875"/>
                </a:cubicBezTo>
                <a:lnTo>
                  <a:pt x="115094" y="238125"/>
                </a:lnTo>
                <a:cubicBezTo>
                  <a:pt x="115094" y="246906"/>
                  <a:pt x="108000" y="254000"/>
                  <a:pt x="99219" y="254000"/>
                </a:cubicBezTo>
                <a:lnTo>
                  <a:pt x="83344" y="254000"/>
                </a:lnTo>
                <a:cubicBezTo>
                  <a:pt x="68560" y="254000"/>
                  <a:pt x="56108" y="243880"/>
                  <a:pt x="52586" y="230188"/>
                </a:cubicBezTo>
                <a:cubicBezTo>
                  <a:pt x="52239" y="230188"/>
                  <a:pt x="51941" y="230188"/>
                  <a:pt x="51594" y="230188"/>
                </a:cubicBezTo>
                <a:cubicBezTo>
                  <a:pt x="29666" y="230188"/>
                  <a:pt x="11906" y="212427"/>
                  <a:pt x="11906" y="190500"/>
                </a:cubicBezTo>
                <a:cubicBezTo>
                  <a:pt x="11906" y="181570"/>
                  <a:pt x="14883" y="173335"/>
                  <a:pt x="19844" y="166688"/>
                </a:cubicBezTo>
                <a:cubicBezTo>
                  <a:pt x="10220" y="159445"/>
                  <a:pt x="3969" y="147935"/>
                  <a:pt x="3969" y="134938"/>
                </a:cubicBezTo>
                <a:cubicBezTo>
                  <a:pt x="3969" y="119608"/>
                  <a:pt x="12700" y="106263"/>
                  <a:pt x="25400" y="99665"/>
                </a:cubicBezTo>
                <a:cubicBezTo>
                  <a:pt x="21878" y="93712"/>
                  <a:pt x="19844" y="86767"/>
                  <a:pt x="19844" y="79375"/>
                </a:cubicBezTo>
                <a:cubicBezTo>
                  <a:pt x="19844" y="57448"/>
                  <a:pt x="37604" y="39688"/>
                  <a:pt x="59531" y="39688"/>
                </a:cubicBezTo>
                <a:lnTo>
                  <a:pt x="59531" y="27781"/>
                </a:lnTo>
                <a:close/>
                <a:moveTo>
                  <a:pt x="194469" y="27781"/>
                </a:moveTo>
                <a:lnTo>
                  <a:pt x="194469" y="39688"/>
                </a:lnTo>
                <a:cubicBezTo>
                  <a:pt x="216396" y="39688"/>
                  <a:pt x="234156" y="57448"/>
                  <a:pt x="234156" y="79375"/>
                </a:cubicBezTo>
                <a:cubicBezTo>
                  <a:pt x="234156" y="86816"/>
                  <a:pt x="232122" y="93762"/>
                  <a:pt x="228600" y="99665"/>
                </a:cubicBezTo>
                <a:cubicBezTo>
                  <a:pt x="241350" y="106263"/>
                  <a:pt x="250031" y="119559"/>
                  <a:pt x="250031" y="134938"/>
                </a:cubicBezTo>
                <a:cubicBezTo>
                  <a:pt x="250031" y="147935"/>
                  <a:pt x="243780" y="159445"/>
                  <a:pt x="234156" y="166688"/>
                </a:cubicBezTo>
                <a:cubicBezTo>
                  <a:pt x="239117" y="173335"/>
                  <a:pt x="242094" y="181570"/>
                  <a:pt x="242094" y="190500"/>
                </a:cubicBezTo>
                <a:cubicBezTo>
                  <a:pt x="242094" y="212427"/>
                  <a:pt x="224334" y="230188"/>
                  <a:pt x="202406" y="230188"/>
                </a:cubicBezTo>
                <a:cubicBezTo>
                  <a:pt x="202059" y="230188"/>
                  <a:pt x="201761" y="230188"/>
                  <a:pt x="201414" y="230188"/>
                </a:cubicBezTo>
                <a:cubicBezTo>
                  <a:pt x="197892" y="243880"/>
                  <a:pt x="185440" y="254000"/>
                  <a:pt x="170656" y="254000"/>
                </a:cubicBezTo>
                <a:lnTo>
                  <a:pt x="154781" y="254000"/>
                </a:lnTo>
                <a:cubicBezTo>
                  <a:pt x="146000" y="254000"/>
                  <a:pt x="138906" y="246906"/>
                  <a:pt x="138906" y="238125"/>
                </a:cubicBezTo>
                <a:lnTo>
                  <a:pt x="138906" y="15875"/>
                </a:lnTo>
                <a:cubicBezTo>
                  <a:pt x="138906" y="7094"/>
                  <a:pt x="146000" y="0"/>
                  <a:pt x="154781" y="0"/>
                </a:cubicBezTo>
                <a:lnTo>
                  <a:pt x="166688" y="0"/>
                </a:lnTo>
                <a:cubicBezTo>
                  <a:pt x="182017" y="0"/>
                  <a:pt x="194469" y="12452"/>
                  <a:pt x="194469" y="27781"/>
                </a:cubicBezTo>
                <a:close/>
              </a:path>
            </a:pathLst>
          </a:custGeom>
          <a:solidFill>
            <a:srgbClr val="F8A8D8"/>
          </a:solidFill>
          <a:ln/>
        </p:spPr>
      </p:sp>
      <p:sp>
        <p:nvSpPr>
          <p:cNvPr id="15" name="Text 10"/>
          <p:cNvSpPr/>
          <p:nvPr/>
        </p:nvSpPr>
        <p:spPr>
          <a:xfrm>
            <a:off x="5164534" y="4521200"/>
            <a:ext cx="6134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三阶段提示链：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精准提取任务目标、约束与评估函数，实现零样本任务解析。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7-d2nfa298bjvh7rlj0gcg.png">    </p:cNvPr>
          <p:cNvPicPr>
            <a:picLocks noChangeAspect="1"/>
          </p:cNvPicPr>
          <p:nvPr/>
        </p:nvPicPr>
        <p:blipFill>
          <a:blip r:embed="rId1">
            <a:alphaModFix amt="10000"/>
          </a:blip>
          <a:srcRect l="26" r="26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37-d2nfa298bjvh7rlj0gd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9525"/>
            <a:ext cx="12273280" cy="68853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8750" y="144145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语义记忆：离线浓缩与在线检索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>
            <a:off x="760611" y="2203450"/>
            <a:ext cx="4673600" cy="1828800"/>
          </a:xfrm>
          <a:custGeom>
            <a:avLst/>
            <a:gdLst/>
            <a:ahLst/>
            <a:cxnLst/>
            <a:rect l="l" t="t" r="r" b="b"/>
            <a:pathLst>
              <a:path w="4673600" h="1828800">
                <a:moveTo>
                  <a:pt x="101608" y="0"/>
                </a:moveTo>
                <a:lnTo>
                  <a:pt x="4571992" y="0"/>
                </a:lnTo>
                <a:cubicBezTo>
                  <a:pt x="4628108" y="0"/>
                  <a:pt x="4673600" y="45492"/>
                  <a:pt x="4673600" y="101608"/>
                </a:cubicBezTo>
                <a:lnTo>
                  <a:pt x="4673600" y="1727192"/>
                </a:lnTo>
                <a:cubicBezTo>
                  <a:pt x="4673600" y="1783308"/>
                  <a:pt x="4628108" y="1828800"/>
                  <a:pt x="4571992" y="1828800"/>
                </a:cubicBezTo>
                <a:lnTo>
                  <a:pt x="101608" y="1828800"/>
                </a:lnTo>
                <a:cubicBezTo>
                  <a:pt x="45492" y="1828800"/>
                  <a:pt x="0" y="1783308"/>
                  <a:pt x="0" y="17271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8A75F5">
              <a:alpha val="10196"/>
            </a:srgbClr>
          </a:solidFill>
          <a:ln/>
        </p:spPr>
      </p:sp>
      <p:pic>
        <p:nvPicPr>
          <p:cNvPr id="6" name="Image 2" descr="https://kimi-web-img.moonshot.cn/img/assets.hongkiat.com/45b1a232cdb5d77e5afb7d409a370c23db94e9ad.jpg">    </p:cNvPr>
          <p:cNvPicPr>
            <a:picLocks noChangeAspect="1"/>
          </p:cNvPicPr>
          <p:nvPr/>
        </p:nvPicPr>
        <p:blipFill>
          <a:blip r:embed="rId3"/>
          <a:srcRect l="16667" r="16667" t="0" b="0"/>
          <a:stretch/>
        </p:blipFill>
        <p:spPr>
          <a:xfrm>
            <a:off x="2691011" y="2406650"/>
            <a:ext cx="812800" cy="812800"/>
          </a:xfrm>
          <a:prstGeom prst="roundRect">
            <a:avLst>
              <a:gd name="adj" fmla="val 9375"/>
            </a:avLst>
          </a:prstGeom>
        </p:spPr>
      </p:pic>
      <p:sp>
        <p:nvSpPr>
          <p:cNvPr id="7" name="Text 2"/>
          <p:cNvSpPr/>
          <p:nvPr/>
        </p:nvSpPr>
        <p:spPr>
          <a:xfrm>
            <a:off x="2640211" y="332105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原始文档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2626717" y="3625850"/>
            <a:ext cx="939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(数百页教程)</a:t>
            </a:r>
            <a:endParaRPr lang="en-US" sz="1600" dirty="0"/>
          </a:p>
        </p:txBody>
      </p:sp>
      <p:sp>
        <p:nvSpPr>
          <p:cNvPr id="9" name="Shape 4"/>
          <p:cNvSpPr/>
          <p:nvPr/>
        </p:nvSpPr>
        <p:spPr>
          <a:xfrm>
            <a:off x="5838627" y="273685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505956" y="248781"/>
                </a:moveTo>
                <a:cubicBezTo>
                  <a:pt x="517118" y="237619"/>
                  <a:pt x="517118" y="219492"/>
                  <a:pt x="505956" y="208330"/>
                </a:cubicBezTo>
                <a:lnTo>
                  <a:pt x="391656" y="94030"/>
                </a:lnTo>
                <a:cubicBezTo>
                  <a:pt x="380494" y="82868"/>
                  <a:pt x="362367" y="82868"/>
                  <a:pt x="351205" y="94030"/>
                </a:cubicBezTo>
                <a:cubicBezTo>
                  <a:pt x="340043" y="105192"/>
                  <a:pt x="340043" y="123319"/>
                  <a:pt x="351205" y="134481"/>
                </a:cubicBezTo>
                <a:lnTo>
                  <a:pt x="416749" y="200025"/>
                </a:lnTo>
                <a:lnTo>
                  <a:pt x="28575" y="200025"/>
                </a:lnTo>
                <a:cubicBezTo>
                  <a:pt x="12769" y="200025"/>
                  <a:pt x="0" y="212794"/>
                  <a:pt x="0" y="228600"/>
                </a:cubicBezTo>
                <a:cubicBezTo>
                  <a:pt x="0" y="244406"/>
                  <a:pt x="12769" y="257175"/>
                  <a:pt x="28575" y="257175"/>
                </a:cubicBezTo>
                <a:lnTo>
                  <a:pt x="416749" y="257175"/>
                </a:lnTo>
                <a:lnTo>
                  <a:pt x="351205" y="322719"/>
                </a:lnTo>
                <a:cubicBezTo>
                  <a:pt x="340042" y="333881"/>
                  <a:pt x="340042" y="352008"/>
                  <a:pt x="351205" y="363170"/>
                </a:cubicBezTo>
                <a:cubicBezTo>
                  <a:pt x="362367" y="374333"/>
                  <a:pt x="380494" y="374333"/>
                  <a:pt x="391656" y="363170"/>
                </a:cubicBezTo>
                <a:lnTo>
                  <a:pt x="505956" y="248870"/>
                </a:lnTo>
                <a:close/>
              </a:path>
            </a:pathLst>
          </a:custGeom>
          <a:solidFill>
            <a:srgbClr val="8A75F5"/>
          </a:solidFill>
          <a:ln/>
        </p:spPr>
      </p:sp>
      <p:sp>
        <p:nvSpPr>
          <p:cNvPr id="10" name="Text 5"/>
          <p:cNvSpPr/>
          <p:nvPr/>
        </p:nvSpPr>
        <p:spPr>
          <a:xfrm>
            <a:off x="5637411" y="3244850"/>
            <a:ext cx="1003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浓缩至1/10</a:t>
            </a:r>
            <a:endParaRPr lang="en-US" sz="1600" dirty="0"/>
          </a:p>
        </p:txBody>
      </p:sp>
      <p:sp>
        <p:nvSpPr>
          <p:cNvPr id="11" name="Shape 6"/>
          <p:cNvSpPr/>
          <p:nvPr/>
        </p:nvSpPr>
        <p:spPr>
          <a:xfrm>
            <a:off x="6757591" y="2203450"/>
            <a:ext cx="4673600" cy="1828800"/>
          </a:xfrm>
          <a:custGeom>
            <a:avLst/>
            <a:gdLst/>
            <a:ahLst/>
            <a:cxnLst/>
            <a:rect l="l" t="t" r="r" b="b"/>
            <a:pathLst>
              <a:path w="4673600" h="1828800">
                <a:moveTo>
                  <a:pt x="101608" y="0"/>
                </a:moveTo>
                <a:lnTo>
                  <a:pt x="4571992" y="0"/>
                </a:lnTo>
                <a:cubicBezTo>
                  <a:pt x="4628108" y="0"/>
                  <a:pt x="4673600" y="45492"/>
                  <a:pt x="4673600" y="101608"/>
                </a:cubicBezTo>
                <a:lnTo>
                  <a:pt x="4673600" y="1727192"/>
                </a:lnTo>
                <a:cubicBezTo>
                  <a:pt x="4673600" y="1783308"/>
                  <a:pt x="4628108" y="1828800"/>
                  <a:pt x="4571992" y="1828800"/>
                </a:cubicBezTo>
                <a:lnTo>
                  <a:pt x="101608" y="1828800"/>
                </a:lnTo>
                <a:cubicBezTo>
                  <a:pt x="45492" y="1828800"/>
                  <a:pt x="0" y="1783308"/>
                  <a:pt x="0" y="17271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8EB8F8">
              <a:alpha val="20000"/>
            </a:srgbClr>
          </a:solidFill>
          <a:ln/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pic>
        <p:nvPicPr>
          <p:cNvPr id="12" name="Image 3" descr="https://kimi-web-img.moonshot.cn/img/img.xjishu.com/ac2d5889bee3d2b183c27720f18f3b271ecebad9.gif">    </p:cNvPr>
          <p:cNvPicPr>
            <a:picLocks noChangeAspect="1"/>
          </p:cNvPicPr>
          <p:nvPr/>
        </p:nvPicPr>
        <p:blipFill>
          <a:blip r:embed="rId4"/>
          <a:srcRect l="25050" r="25050" t="0" b="0"/>
          <a:stretch/>
        </p:blipFill>
        <p:spPr>
          <a:xfrm>
            <a:off x="8687991" y="2406650"/>
            <a:ext cx="812800" cy="812800"/>
          </a:xfrm>
          <a:prstGeom prst="roundRect">
            <a:avLst>
              <a:gd name="adj" fmla="val 9375"/>
            </a:avLst>
          </a:prstGeom>
        </p:spPr>
      </p:pic>
      <p:sp>
        <p:nvSpPr>
          <p:cNvPr id="13" name="Text 7"/>
          <p:cNvSpPr/>
          <p:nvPr/>
        </p:nvSpPr>
        <p:spPr>
          <a:xfrm>
            <a:off x="8637191" y="332105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浓缩文档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8547497" y="3625850"/>
            <a:ext cx="10922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(保留关键代码)</a:t>
            </a:r>
            <a:endParaRPr lang="en-US" sz="1600" dirty="0"/>
          </a:p>
        </p:txBody>
      </p:sp>
      <p:sp>
        <p:nvSpPr>
          <p:cNvPr id="15" name="Shape 9"/>
          <p:cNvSpPr/>
          <p:nvPr/>
        </p:nvSpPr>
        <p:spPr>
          <a:xfrm>
            <a:off x="254000" y="4337050"/>
            <a:ext cx="11684000" cy="12700"/>
          </a:xfrm>
          <a:custGeom>
            <a:avLst/>
            <a:gdLst/>
            <a:ahLst/>
            <a:cxnLst/>
            <a:rect l="l" t="t" r="r" b="b"/>
            <a:pathLst>
              <a:path w="11684000" h="12700">
                <a:moveTo>
                  <a:pt x="0" y="0"/>
                </a:moveTo>
                <a:lnTo>
                  <a:pt x="11684000" y="0"/>
                </a:lnTo>
                <a:lnTo>
                  <a:pt x="116840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D1D5DC"/>
          </a:solidFill>
          <a:ln/>
        </p:spPr>
      </p:sp>
      <p:sp>
        <p:nvSpPr>
          <p:cNvPr id="16" name="Text 10"/>
          <p:cNvSpPr/>
          <p:nvPr/>
        </p:nvSpPr>
        <p:spPr>
          <a:xfrm>
            <a:off x="1574403" y="4654550"/>
            <a:ext cx="1473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F8A8D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+18%</a:t>
            </a:r>
            <a:endParaRPr lang="en-US" sz="1600" dirty="0"/>
          </a:p>
        </p:txBody>
      </p:sp>
      <p:sp>
        <p:nvSpPr>
          <p:cNvPr id="17" name="Text 11"/>
          <p:cNvSpPr/>
          <p:nvPr/>
        </p:nvSpPr>
        <p:spPr>
          <a:xfrm>
            <a:off x="1644253" y="5162550"/>
            <a:ext cx="1333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成功率提升</a:t>
            </a:r>
            <a:endParaRPr lang="en-US" sz="1600" dirty="0"/>
          </a:p>
        </p:txBody>
      </p:sp>
      <p:sp>
        <p:nvSpPr>
          <p:cNvPr id="18" name="Text 12"/>
          <p:cNvSpPr/>
          <p:nvPr/>
        </p:nvSpPr>
        <p:spPr>
          <a:xfrm>
            <a:off x="5693370" y="4654550"/>
            <a:ext cx="1117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F8A8D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5</a:t>
            </a:r>
            <a:endParaRPr lang="en-US" sz="1600" dirty="0"/>
          </a:p>
        </p:txBody>
      </p:sp>
      <p:sp>
        <p:nvSpPr>
          <p:cNvPr id="19" name="Text 13"/>
          <p:cNvSpPr/>
          <p:nvPr/>
        </p:nvSpPr>
        <p:spPr>
          <a:xfrm>
            <a:off x="5763220" y="5162550"/>
            <a:ext cx="977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篇相关文档</a:t>
            </a:r>
            <a:endParaRPr lang="en-US" sz="1600" dirty="0"/>
          </a:p>
        </p:txBody>
      </p:sp>
      <p:sp>
        <p:nvSpPr>
          <p:cNvPr id="20" name="Text 14"/>
          <p:cNvSpPr/>
          <p:nvPr/>
        </p:nvSpPr>
        <p:spPr>
          <a:xfrm>
            <a:off x="9451777" y="4654550"/>
            <a:ext cx="1168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F8A8D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~ms</a:t>
            </a:r>
            <a:endParaRPr lang="en-US" sz="1600" dirty="0"/>
          </a:p>
        </p:txBody>
      </p:sp>
      <p:sp>
        <p:nvSpPr>
          <p:cNvPr id="21" name="Text 15"/>
          <p:cNvSpPr/>
          <p:nvPr/>
        </p:nvSpPr>
        <p:spPr>
          <a:xfrm>
            <a:off x="9521627" y="5162550"/>
            <a:ext cx="1028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检索时间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7-d2nfa298bjvh7rlj0gcg.png">    </p:cNvPr>
          <p:cNvPicPr>
            <a:picLocks noChangeAspect="1"/>
          </p:cNvPicPr>
          <p:nvPr/>
        </p:nvPicPr>
        <p:blipFill>
          <a:blip r:embed="rId1">
            <a:alphaModFix amt="10000"/>
          </a:blip>
          <a:srcRect l="26" r="26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37-d2nfa298bjvh7rlj0gd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9525"/>
            <a:ext cx="12273280" cy="68853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54000" y="2425700"/>
            <a:ext cx="5727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情景记忆：错误驱动的调试加速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254000" y="3086100"/>
            <a:ext cx="5638800" cy="1346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首次在AutoML智能体内引入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8A75F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episodic memory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，记录历次失败堆栈、环境状态与修复建议。通过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3A3F6B"/>
                </a:solidFill>
                <a:highlight>
                  <a:srgbClr val="F8A8D8">
                    <a:alpha val="667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错误摘要+建议 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双字段提示，使后续编码智能体平均减少</a:t>
            </a:r>
            <a:pPr>
              <a:lnSpc>
                <a:spcPct val="140000"/>
              </a:lnSpc>
            </a:pPr>
            <a:r>
              <a:rPr lang="en-US" sz="2000" b="1" dirty="0">
                <a:solidFill>
                  <a:srgbClr val="F8A8D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1.7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次迭代，显著降低API调用成本并提升复杂任务通过率。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6096000" y="2025650"/>
            <a:ext cx="5842000" cy="457200"/>
          </a:xfrm>
          <a:custGeom>
            <a:avLst/>
            <a:gdLst/>
            <a:ahLst/>
            <a:cxnLst/>
            <a:rect l="l" t="t" r="r" b="b"/>
            <a:pathLst>
              <a:path w="5842000" h="457200">
                <a:moveTo>
                  <a:pt x="101599" y="0"/>
                </a:moveTo>
                <a:lnTo>
                  <a:pt x="5740401" y="0"/>
                </a:lnTo>
                <a:cubicBezTo>
                  <a:pt x="5796513" y="0"/>
                  <a:pt x="5842000" y="45487"/>
                  <a:pt x="5842000" y="101599"/>
                </a:cubicBezTo>
                <a:lnTo>
                  <a:pt x="5842000" y="355601"/>
                </a:lnTo>
                <a:cubicBezTo>
                  <a:pt x="5842000" y="411713"/>
                  <a:pt x="5796513" y="457200"/>
                  <a:pt x="5740401" y="457200"/>
                </a:cubicBezTo>
                <a:lnTo>
                  <a:pt x="101599" y="457200"/>
                </a:lnTo>
                <a:cubicBezTo>
                  <a:pt x="45525" y="457200"/>
                  <a:pt x="0" y="411675"/>
                  <a:pt x="0" y="3556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8EB8F8">
              <a:alpha val="20000"/>
            </a:srgbClr>
          </a:solidFill>
          <a:ln/>
        </p:spPr>
      </p:sp>
      <p:sp>
        <p:nvSpPr>
          <p:cNvPr id="7" name="Shape 3"/>
          <p:cNvSpPr/>
          <p:nvPr/>
        </p:nvSpPr>
        <p:spPr>
          <a:xfrm>
            <a:off x="6308725" y="212725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78991" y="595"/>
                </a:moveTo>
                <a:cubicBezTo>
                  <a:pt x="170557" y="-1836"/>
                  <a:pt x="161776" y="3076"/>
                  <a:pt x="159345" y="11509"/>
                </a:cubicBezTo>
                <a:lnTo>
                  <a:pt x="95845" y="233759"/>
                </a:lnTo>
                <a:cubicBezTo>
                  <a:pt x="93414" y="242193"/>
                  <a:pt x="98326" y="250974"/>
                  <a:pt x="106759" y="253405"/>
                </a:cubicBezTo>
                <a:cubicBezTo>
                  <a:pt x="115193" y="255836"/>
                  <a:pt x="123974" y="250924"/>
                  <a:pt x="126405" y="242491"/>
                </a:cubicBezTo>
                <a:lnTo>
                  <a:pt x="189905" y="20241"/>
                </a:lnTo>
                <a:cubicBezTo>
                  <a:pt x="192336" y="11807"/>
                  <a:pt x="187424" y="3026"/>
                  <a:pt x="178991" y="595"/>
                </a:cubicBezTo>
                <a:close/>
                <a:moveTo>
                  <a:pt x="211038" y="68114"/>
                </a:moveTo>
                <a:cubicBezTo>
                  <a:pt x="204837" y="74315"/>
                  <a:pt x="204837" y="84386"/>
                  <a:pt x="211038" y="90587"/>
                </a:cubicBezTo>
                <a:lnTo>
                  <a:pt x="247452" y="127000"/>
                </a:lnTo>
                <a:lnTo>
                  <a:pt x="211038" y="163413"/>
                </a:lnTo>
                <a:cubicBezTo>
                  <a:pt x="204837" y="169614"/>
                  <a:pt x="204837" y="179685"/>
                  <a:pt x="211038" y="185886"/>
                </a:cubicBezTo>
                <a:cubicBezTo>
                  <a:pt x="217239" y="192087"/>
                  <a:pt x="227310" y="192087"/>
                  <a:pt x="233511" y="185886"/>
                </a:cubicBezTo>
                <a:lnTo>
                  <a:pt x="281136" y="138261"/>
                </a:lnTo>
                <a:cubicBezTo>
                  <a:pt x="287338" y="132060"/>
                  <a:pt x="287338" y="121989"/>
                  <a:pt x="281136" y="115788"/>
                </a:cubicBezTo>
                <a:lnTo>
                  <a:pt x="233511" y="68163"/>
                </a:lnTo>
                <a:cubicBezTo>
                  <a:pt x="227310" y="61962"/>
                  <a:pt x="217239" y="61962"/>
                  <a:pt x="211038" y="68163"/>
                </a:cubicBezTo>
                <a:close/>
                <a:moveTo>
                  <a:pt x="74761" y="68114"/>
                </a:moveTo>
                <a:cubicBezTo>
                  <a:pt x="68560" y="61912"/>
                  <a:pt x="58489" y="61912"/>
                  <a:pt x="52288" y="68114"/>
                </a:cubicBezTo>
                <a:lnTo>
                  <a:pt x="4663" y="115739"/>
                </a:lnTo>
                <a:cubicBezTo>
                  <a:pt x="-1538" y="121940"/>
                  <a:pt x="-1538" y="132011"/>
                  <a:pt x="4663" y="138212"/>
                </a:cubicBezTo>
                <a:lnTo>
                  <a:pt x="52288" y="185837"/>
                </a:lnTo>
                <a:cubicBezTo>
                  <a:pt x="58489" y="192038"/>
                  <a:pt x="68560" y="192038"/>
                  <a:pt x="74761" y="185837"/>
                </a:cubicBezTo>
                <a:cubicBezTo>
                  <a:pt x="80962" y="179636"/>
                  <a:pt x="80962" y="169565"/>
                  <a:pt x="74761" y="163364"/>
                </a:cubicBezTo>
                <a:lnTo>
                  <a:pt x="38348" y="127000"/>
                </a:lnTo>
                <a:lnTo>
                  <a:pt x="74712" y="90587"/>
                </a:lnTo>
                <a:cubicBezTo>
                  <a:pt x="80913" y="84386"/>
                  <a:pt x="80913" y="74315"/>
                  <a:pt x="74712" y="68114"/>
                </a:cubicBezTo>
                <a:close/>
              </a:path>
            </a:pathLst>
          </a:custGeom>
          <a:solidFill>
            <a:srgbClr val="8EB8F8"/>
          </a:solidFill>
          <a:ln/>
        </p:spPr>
      </p:sp>
      <p:sp>
        <p:nvSpPr>
          <p:cNvPr id="8" name="Text 4"/>
          <p:cNvSpPr/>
          <p:nvPr/>
        </p:nvSpPr>
        <p:spPr>
          <a:xfrm>
            <a:off x="6807200" y="2127250"/>
            <a:ext cx="1066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代码 (Code)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6096000" y="2584450"/>
            <a:ext cx="5842000" cy="457200"/>
          </a:xfrm>
          <a:custGeom>
            <a:avLst/>
            <a:gdLst/>
            <a:ahLst/>
            <a:cxnLst/>
            <a:rect l="l" t="t" r="r" b="b"/>
            <a:pathLst>
              <a:path w="5842000" h="457200">
                <a:moveTo>
                  <a:pt x="101599" y="0"/>
                </a:moveTo>
                <a:lnTo>
                  <a:pt x="5740401" y="0"/>
                </a:lnTo>
                <a:cubicBezTo>
                  <a:pt x="5796513" y="0"/>
                  <a:pt x="5842000" y="45487"/>
                  <a:pt x="5842000" y="101599"/>
                </a:cubicBezTo>
                <a:lnTo>
                  <a:pt x="5842000" y="355601"/>
                </a:lnTo>
                <a:cubicBezTo>
                  <a:pt x="5842000" y="411713"/>
                  <a:pt x="5796513" y="457200"/>
                  <a:pt x="5740401" y="457200"/>
                </a:cubicBezTo>
                <a:lnTo>
                  <a:pt x="101599" y="457200"/>
                </a:lnTo>
                <a:cubicBezTo>
                  <a:pt x="45525" y="457200"/>
                  <a:pt x="0" y="411675"/>
                  <a:pt x="0" y="3556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8EB8F8">
              <a:alpha val="20000"/>
            </a:srgbClr>
          </a:solidFill>
          <a:ln/>
        </p:spPr>
      </p:sp>
      <p:sp>
        <p:nvSpPr>
          <p:cNvPr id="10" name="Shape 6"/>
          <p:cNvSpPr/>
          <p:nvPr/>
        </p:nvSpPr>
        <p:spPr>
          <a:xfrm>
            <a:off x="6356350" y="268605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0" y="31750"/>
                </a:moveTo>
                <a:cubicBezTo>
                  <a:pt x="0" y="14238"/>
                  <a:pt x="14238" y="0"/>
                  <a:pt x="31750" y="0"/>
                </a:cubicBezTo>
                <a:lnTo>
                  <a:pt x="105916" y="0"/>
                </a:lnTo>
                <a:cubicBezTo>
                  <a:pt x="114350" y="0"/>
                  <a:pt x="122436" y="3324"/>
                  <a:pt x="128389" y="9277"/>
                </a:cubicBezTo>
                <a:lnTo>
                  <a:pt x="181223" y="62161"/>
                </a:lnTo>
                <a:cubicBezTo>
                  <a:pt x="187176" y="68114"/>
                  <a:pt x="190500" y="76200"/>
                  <a:pt x="190500" y="84634"/>
                </a:cubicBezTo>
                <a:lnTo>
                  <a:pt x="190500" y="222250"/>
                </a:lnTo>
                <a:cubicBezTo>
                  <a:pt x="190500" y="239762"/>
                  <a:pt x="176262" y="254000"/>
                  <a:pt x="158750" y="254000"/>
                </a:cubicBezTo>
                <a:lnTo>
                  <a:pt x="31750" y="254000"/>
                </a:lnTo>
                <a:cubicBezTo>
                  <a:pt x="14238" y="254000"/>
                  <a:pt x="0" y="239762"/>
                  <a:pt x="0" y="222250"/>
                </a:cubicBezTo>
                <a:lnTo>
                  <a:pt x="0" y="31750"/>
                </a:lnTo>
                <a:close/>
                <a:moveTo>
                  <a:pt x="103188" y="29021"/>
                </a:moveTo>
                <a:lnTo>
                  <a:pt x="103188" y="75406"/>
                </a:lnTo>
                <a:cubicBezTo>
                  <a:pt x="103188" y="82004"/>
                  <a:pt x="108496" y="87313"/>
                  <a:pt x="115094" y="87313"/>
                </a:cubicBezTo>
                <a:lnTo>
                  <a:pt x="161479" y="87313"/>
                </a:lnTo>
                <a:lnTo>
                  <a:pt x="103188" y="29021"/>
                </a:lnTo>
                <a:close/>
                <a:moveTo>
                  <a:pt x="59531" y="127000"/>
                </a:moveTo>
                <a:cubicBezTo>
                  <a:pt x="52933" y="127000"/>
                  <a:pt x="47625" y="132308"/>
                  <a:pt x="47625" y="138906"/>
                </a:cubicBezTo>
                <a:cubicBezTo>
                  <a:pt x="47625" y="145504"/>
                  <a:pt x="52933" y="150813"/>
                  <a:pt x="59531" y="150813"/>
                </a:cubicBezTo>
                <a:lnTo>
                  <a:pt x="130969" y="150813"/>
                </a:lnTo>
                <a:cubicBezTo>
                  <a:pt x="137567" y="150813"/>
                  <a:pt x="142875" y="145504"/>
                  <a:pt x="142875" y="138906"/>
                </a:cubicBezTo>
                <a:cubicBezTo>
                  <a:pt x="142875" y="132308"/>
                  <a:pt x="137567" y="127000"/>
                  <a:pt x="130969" y="127000"/>
                </a:cubicBezTo>
                <a:lnTo>
                  <a:pt x="59531" y="127000"/>
                </a:lnTo>
                <a:close/>
                <a:moveTo>
                  <a:pt x="59531" y="174625"/>
                </a:moveTo>
                <a:cubicBezTo>
                  <a:pt x="52933" y="174625"/>
                  <a:pt x="47625" y="179933"/>
                  <a:pt x="47625" y="186531"/>
                </a:cubicBezTo>
                <a:cubicBezTo>
                  <a:pt x="47625" y="193129"/>
                  <a:pt x="52933" y="198438"/>
                  <a:pt x="59531" y="198438"/>
                </a:cubicBezTo>
                <a:lnTo>
                  <a:pt x="130969" y="198438"/>
                </a:lnTo>
                <a:cubicBezTo>
                  <a:pt x="137567" y="198438"/>
                  <a:pt x="142875" y="193129"/>
                  <a:pt x="142875" y="186531"/>
                </a:cubicBezTo>
                <a:cubicBezTo>
                  <a:pt x="142875" y="179933"/>
                  <a:pt x="137567" y="174625"/>
                  <a:pt x="130969" y="174625"/>
                </a:cubicBezTo>
                <a:lnTo>
                  <a:pt x="59531" y="174625"/>
                </a:lnTo>
                <a:close/>
              </a:path>
            </a:pathLst>
          </a:custGeom>
          <a:solidFill>
            <a:srgbClr val="8EB8F8"/>
          </a:solidFill>
          <a:ln/>
        </p:spPr>
      </p:sp>
      <p:sp>
        <p:nvSpPr>
          <p:cNvPr id="11" name="Text 7"/>
          <p:cNvSpPr/>
          <p:nvPr/>
        </p:nvSpPr>
        <p:spPr>
          <a:xfrm>
            <a:off x="6807200" y="2686050"/>
            <a:ext cx="1028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日志 (Logs)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6096000" y="3143250"/>
            <a:ext cx="5842000" cy="457200"/>
          </a:xfrm>
          <a:custGeom>
            <a:avLst/>
            <a:gdLst/>
            <a:ahLst/>
            <a:cxnLst/>
            <a:rect l="l" t="t" r="r" b="b"/>
            <a:pathLst>
              <a:path w="5842000" h="457200">
                <a:moveTo>
                  <a:pt x="101599" y="0"/>
                </a:moveTo>
                <a:lnTo>
                  <a:pt x="5740401" y="0"/>
                </a:lnTo>
                <a:cubicBezTo>
                  <a:pt x="5796513" y="0"/>
                  <a:pt x="5842000" y="45487"/>
                  <a:pt x="5842000" y="101599"/>
                </a:cubicBezTo>
                <a:lnTo>
                  <a:pt x="5842000" y="355601"/>
                </a:lnTo>
                <a:cubicBezTo>
                  <a:pt x="5842000" y="411713"/>
                  <a:pt x="5796513" y="457200"/>
                  <a:pt x="5740401" y="457200"/>
                </a:cubicBezTo>
                <a:lnTo>
                  <a:pt x="101599" y="457200"/>
                </a:lnTo>
                <a:cubicBezTo>
                  <a:pt x="45525" y="457200"/>
                  <a:pt x="0" y="411675"/>
                  <a:pt x="0" y="3556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8EB8F8">
              <a:alpha val="20000"/>
            </a:srgbClr>
          </a:solidFill>
          <a:ln/>
        </p:spPr>
      </p:sp>
      <p:sp>
        <p:nvSpPr>
          <p:cNvPr id="13" name="Shape 9"/>
          <p:cNvSpPr/>
          <p:nvPr/>
        </p:nvSpPr>
        <p:spPr>
          <a:xfrm>
            <a:off x="6324600" y="324485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cubicBezTo>
                  <a:pt x="134293" y="0"/>
                  <a:pt x="140990" y="4018"/>
                  <a:pt x="144463" y="10418"/>
                </a:cubicBezTo>
                <a:lnTo>
                  <a:pt x="251619" y="208855"/>
                </a:lnTo>
                <a:cubicBezTo>
                  <a:pt x="254943" y="215007"/>
                  <a:pt x="254794" y="222448"/>
                  <a:pt x="251222" y="228451"/>
                </a:cubicBezTo>
                <a:cubicBezTo>
                  <a:pt x="247650" y="234454"/>
                  <a:pt x="241151" y="238125"/>
                  <a:pt x="234156" y="238125"/>
                </a:cubicBezTo>
                <a:lnTo>
                  <a:pt x="19844" y="238125"/>
                </a:lnTo>
                <a:cubicBezTo>
                  <a:pt x="12849" y="238125"/>
                  <a:pt x="6400" y="234454"/>
                  <a:pt x="2778" y="228451"/>
                </a:cubicBezTo>
                <a:cubicBezTo>
                  <a:pt x="-843" y="222448"/>
                  <a:pt x="-943" y="215007"/>
                  <a:pt x="2381" y="208855"/>
                </a:cubicBezTo>
                <a:lnTo>
                  <a:pt x="109538" y="10418"/>
                </a:lnTo>
                <a:cubicBezTo>
                  <a:pt x="113010" y="4018"/>
                  <a:pt x="119707" y="0"/>
                  <a:pt x="127000" y="0"/>
                </a:cubicBezTo>
                <a:close/>
                <a:moveTo>
                  <a:pt x="127000" y="83344"/>
                </a:moveTo>
                <a:cubicBezTo>
                  <a:pt x="120402" y="83344"/>
                  <a:pt x="115094" y="88652"/>
                  <a:pt x="115094" y="95250"/>
                </a:cubicBezTo>
                <a:lnTo>
                  <a:pt x="115094" y="150813"/>
                </a:lnTo>
                <a:cubicBezTo>
                  <a:pt x="115094" y="157411"/>
                  <a:pt x="120402" y="162719"/>
                  <a:pt x="127000" y="162719"/>
                </a:cubicBezTo>
                <a:cubicBezTo>
                  <a:pt x="133598" y="162719"/>
                  <a:pt x="138906" y="157411"/>
                  <a:pt x="138906" y="150813"/>
                </a:cubicBezTo>
                <a:lnTo>
                  <a:pt x="138906" y="95250"/>
                </a:lnTo>
                <a:cubicBezTo>
                  <a:pt x="138906" y="88652"/>
                  <a:pt x="133598" y="83344"/>
                  <a:pt x="127000" y="83344"/>
                </a:cubicBezTo>
                <a:close/>
                <a:moveTo>
                  <a:pt x="140246" y="190500"/>
                </a:moveTo>
                <a:cubicBezTo>
                  <a:pt x="140547" y="185583"/>
                  <a:pt x="138095" y="180906"/>
                  <a:pt x="133880" y="178356"/>
                </a:cubicBezTo>
                <a:cubicBezTo>
                  <a:pt x="129666" y="175807"/>
                  <a:pt x="124384" y="175807"/>
                  <a:pt x="120169" y="178356"/>
                </a:cubicBezTo>
                <a:cubicBezTo>
                  <a:pt x="115955" y="180906"/>
                  <a:pt x="113503" y="185583"/>
                  <a:pt x="113804" y="190500"/>
                </a:cubicBezTo>
                <a:cubicBezTo>
                  <a:pt x="113503" y="195417"/>
                  <a:pt x="115955" y="200094"/>
                  <a:pt x="120169" y="202644"/>
                </a:cubicBezTo>
                <a:cubicBezTo>
                  <a:pt x="124384" y="205193"/>
                  <a:pt x="129666" y="205193"/>
                  <a:pt x="133880" y="202644"/>
                </a:cubicBezTo>
                <a:cubicBezTo>
                  <a:pt x="138095" y="200094"/>
                  <a:pt x="140547" y="195417"/>
                  <a:pt x="140246" y="190500"/>
                </a:cubicBezTo>
                <a:close/>
              </a:path>
            </a:pathLst>
          </a:custGeom>
          <a:solidFill>
            <a:srgbClr val="8EB8F8"/>
          </a:solidFill>
          <a:ln/>
        </p:spPr>
      </p:sp>
      <p:sp>
        <p:nvSpPr>
          <p:cNvPr id="14" name="Text 10"/>
          <p:cNvSpPr/>
          <p:nvPr/>
        </p:nvSpPr>
        <p:spPr>
          <a:xfrm>
            <a:off x="6807200" y="3244850"/>
            <a:ext cx="2324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错误摘要 (Error Summary)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6096000" y="3702050"/>
            <a:ext cx="5842000" cy="457200"/>
          </a:xfrm>
          <a:custGeom>
            <a:avLst/>
            <a:gdLst/>
            <a:ahLst/>
            <a:cxnLst/>
            <a:rect l="l" t="t" r="r" b="b"/>
            <a:pathLst>
              <a:path w="5842000" h="457200">
                <a:moveTo>
                  <a:pt x="101599" y="0"/>
                </a:moveTo>
                <a:lnTo>
                  <a:pt x="5740401" y="0"/>
                </a:lnTo>
                <a:cubicBezTo>
                  <a:pt x="5796513" y="0"/>
                  <a:pt x="5842000" y="45487"/>
                  <a:pt x="5842000" y="101599"/>
                </a:cubicBezTo>
                <a:lnTo>
                  <a:pt x="5842000" y="355601"/>
                </a:lnTo>
                <a:cubicBezTo>
                  <a:pt x="5842000" y="411713"/>
                  <a:pt x="5796513" y="457200"/>
                  <a:pt x="5740401" y="457200"/>
                </a:cubicBezTo>
                <a:lnTo>
                  <a:pt x="101599" y="457200"/>
                </a:lnTo>
                <a:cubicBezTo>
                  <a:pt x="45525" y="457200"/>
                  <a:pt x="0" y="411675"/>
                  <a:pt x="0" y="3556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8EB8F8">
              <a:alpha val="20000"/>
            </a:srgbClr>
          </a:solidFill>
          <a:ln/>
        </p:spPr>
      </p:sp>
      <p:sp>
        <p:nvSpPr>
          <p:cNvPr id="16" name="Shape 12"/>
          <p:cNvSpPr/>
          <p:nvPr/>
        </p:nvSpPr>
        <p:spPr>
          <a:xfrm>
            <a:off x="6356350" y="380365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145306" y="190500"/>
                </a:moveTo>
                <a:cubicBezTo>
                  <a:pt x="148927" y="179437"/>
                  <a:pt x="156170" y="169416"/>
                  <a:pt x="164356" y="160784"/>
                </a:cubicBezTo>
                <a:cubicBezTo>
                  <a:pt x="180578" y="143718"/>
                  <a:pt x="190500" y="120650"/>
                  <a:pt x="190500" y="95250"/>
                </a:cubicBezTo>
                <a:cubicBezTo>
                  <a:pt x="190500" y="42664"/>
                  <a:pt x="147836" y="0"/>
                  <a:pt x="95250" y="0"/>
                </a:cubicBezTo>
                <a:cubicBezTo>
                  <a:pt x="42664" y="0"/>
                  <a:pt x="0" y="42664"/>
                  <a:pt x="0" y="95250"/>
                </a:cubicBezTo>
                <a:cubicBezTo>
                  <a:pt x="0" y="120650"/>
                  <a:pt x="9922" y="143718"/>
                  <a:pt x="26144" y="160784"/>
                </a:cubicBezTo>
                <a:cubicBezTo>
                  <a:pt x="34330" y="169416"/>
                  <a:pt x="41622" y="179437"/>
                  <a:pt x="45194" y="190500"/>
                </a:cubicBezTo>
                <a:lnTo>
                  <a:pt x="145256" y="190500"/>
                </a:lnTo>
                <a:close/>
                <a:moveTo>
                  <a:pt x="142875" y="214313"/>
                </a:moveTo>
                <a:lnTo>
                  <a:pt x="47625" y="214313"/>
                </a:lnTo>
                <a:lnTo>
                  <a:pt x="47625" y="222250"/>
                </a:lnTo>
                <a:cubicBezTo>
                  <a:pt x="47625" y="244177"/>
                  <a:pt x="65385" y="261937"/>
                  <a:pt x="87313" y="261937"/>
                </a:cubicBezTo>
                <a:lnTo>
                  <a:pt x="103188" y="261937"/>
                </a:lnTo>
                <a:cubicBezTo>
                  <a:pt x="125115" y="261937"/>
                  <a:pt x="142875" y="244177"/>
                  <a:pt x="142875" y="222250"/>
                </a:cubicBezTo>
                <a:lnTo>
                  <a:pt x="142875" y="214313"/>
                </a:lnTo>
                <a:close/>
                <a:moveTo>
                  <a:pt x="91281" y="55563"/>
                </a:moveTo>
                <a:cubicBezTo>
                  <a:pt x="71537" y="55563"/>
                  <a:pt x="55563" y="71537"/>
                  <a:pt x="55563" y="91281"/>
                </a:cubicBezTo>
                <a:cubicBezTo>
                  <a:pt x="55563" y="97879"/>
                  <a:pt x="50254" y="103188"/>
                  <a:pt x="43656" y="103188"/>
                </a:cubicBezTo>
                <a:cubicBezTo>
                  <a:pt x="37058" y="103188"/>
                  <a:pt x="31750" y="97879"/>
                  <a:pt x="31750" y="91281"/>
                </a:cubicBezTo>
                <a:cubicBezTo>
                  <a:pt x="31750" y="58390"/>
                  <a:pt x="58390" y="31750"/>
                  <a:pt x="91281" y="31750"/>
                </a:cubicBezTo>
                <a:cubicBezTo>
                  <a:pt x="97879" y="31750"/>
                  <a:pt x="103188" y="37058"/>
                  <a:pt x="103188" y="43656"/>
                </a:cubicBezTo>
                <a:cubicBezTo>
                  <a:pt x="103188" y="50254"/>
                  <a:pt x="97879" y="55563"/>
                  <a:pt x="91281" y="55563"/>
                </a:cubicBezTo>
                <a:close/>
              </a:path>
            </a:pathLst>
          </a:custGeom>
          <a:solidFill>
            <a:srgbClr val="8EB8F8"/>
          </a:solidFill>
          <a:ln/>
        </p:spPr>
      </p:sp>
      <p:sp>
        <p:nvSpPr>
          <p:cNvPr id="17" name="Text 13"/>
          <p:cNvSpPr/>
          <p:nvPr/>
        </p:nvSpPr>
        <p:spPr>
          <a:xfrm>
            <a:off x="6807200" y="3803650"/>
            <a:ext cx="2197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修复建议 (Suggested Fix)</a:t>
            </a: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6096000" y="4311650"/>
            <a:ext cx="5842000" cy="12700"/>
          </a:xfrm>
          <a:custGeom>
            <a:avLst/>
            <a:gdLst/>
            <a:ahLst/>
            <a:cxnLst/>
            <a:rect l="l" t="t" r="r" b="b"/>
            <a:pathLst>
              <a:path w="5842000" h="12700">
                <a:moveTo>
                  <a:pt x="0" y="0"/>
                </a:moveTo>
                <a:lnTo>
                  <a:pt x="5842000" y="0"/>
                </a:lnTo>
                <a:lnTo>
                  <a:pt x="58420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D1D5DC"/>
          </a:solidFill>
          <a:ln/>
        </p:spPr>
      </p:sp>
      <p:sp>
        <p:nvSpPr>
          <p:cNvPr id="19" name="Shape 15"/>
          <p:cNvSpPr/>
          <p:nvPr/>
        </p:nvSpPr>
        <p:spPr>
          <a:xfrm>
            <a:off x="6096000" y="4375150"/>
            <a:ext cx="5842000" cy="457200"/>
          </a:xfrm>
          <a:custGeom>
            <a:avLst/>
            <a:gdLst/>
            <a:ahLst/>
            <a:cxnLst/>
            <a:rect l="l" t="t" r="r" b="b"/>
            <a:pathLst>
              <a:path w="5842000" h="457200">
                <a:moveTo>
                  <a:pt x="101599" y="0"/>
                </a:moveTo>
                <a:lnTo>
                  <a:pt x="5740401" y="0"/>
                </a:lnTo>
                <a:cubicBezTo>
                  <a:pt x="5796513" y="0"/>
                  <a:pt x="5842000" y="45487"/>
                  <a:pt x="5842000" y="101599"/>
                </a:cubicBezTo>
                <a:lnTo>
                  <a:pt x="5842000" y="355601"/>
                </a:lnTo>
                <a:cubicBezTo>
                  <a:pt x="5842000" y="411713"/>
                  <a:pt x="5796513" y="457200"/>
                  <a:pt x="5740401" y="457200"/>
                </a:cubicBezTo>
                <a:lnTo>
                  <a:pt x="101599" y="457200"/>
                </a:lnTo>
                <a:cubicBezTo>
                  <a:pt x="45525" y="457200"/>
                  <a:pt x="0" y="411675"/>
                  <a:pt x="0" y="3556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8A75F5">
              <a:alpha val="30196"/>
            </a:srgbClr>
          </a:solidFill>
          <a:ln/>
          <a:effectLst>
            <a:outerShdw sx="100000" sy="100000" kx="0" ky="0" algn="bl" rotWithShape="0" blurRad="76200" dist="50800" dir="5400000">
              <a:srgbClr val="000000">
                <a:alpha val="10196"/>
              </a:srgbClr>
            </a:outerShdw>
          </a:effectLst>
        </p:spPr>
      </p:sp>
      <p:sp>
        <p:nvSpPr>
          <p:cNvPr id="20" name="Shape 16"/>
          <p:cNvSpPr/>
          <p:nvPr/>
        </p:nvSpPr>
        <p:spPr>
          <a:xfrm>
            <a:off x="6324600" y="447675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59531" y="27781"/>
                </a:moveTo>
                <a:cubicBezTo>
                  <a:pt x="59531" y="12452"/>
                  <a:pt x="71983" y="0"/>
                  <a:pt x="87313" y="0"/>
                </a:cubicBezTo>
                <a:lnTo>
                  <a:pt x="99219" y="0"/>
                </a:lnTo>
                <a:cubicBezTo>
                  <a:pt x="108000" y="0"/>
                  <a:pt x="115094" y="7094"/>
                  <a:pt x="115094" y="15875"/>
                </a:cubicBezTo>
                <a:lnTo>
                  <a:pt x="115094" y="238125"/>
                </a:lnTo>
                <a:cubicBezTo>
                  <a:pt x="115094" y="246906"/>
                  <a:pt x="108000" y="254000"/>
                  <a:pt x="99219" y="254000"/>
                </a:cubicBezTo>
                <a:lnTo>
                  <a:pt x="83344" y="254000"/>
                </a:lnTo>
                <a:cubicBezTo>
                  <a:pt x="68560" y="254000"/>
                  <a:pt x="56108" y="243880"/>
                  <a:pt x="52586" y="230188"/>
                </a:cubicBezTo>
                <a:cubicBezTo>
                  <a:pt x="52239" y="230188"/>
                  <a:pt x="51941" y="230188"/>
                  <a:pt x="51594" y="230188"/>
                </a:cubicBezTo>
                <a:cubicBezTo>
                  <a:pt x="29666" y="230188"/>
                  <a:pt x="11906" y="212427"/>
                  <a:pt x="11906" y="190500"/>
                </a:cubicBezTo>
                <a:cubicBezTo>
                  <a:pt x="11906" y="181570"/>
                  <a:pt x="14883" y="173335"/>
                  <a:pt x="19844" y="166688"/>
                </a:cubicBezTo>
                <a:cubicBezTo>
                  <a:pt x="10220" y="159445"/>
                  <a:pt x="3969" y="147935"/>
                  <a:pt x="3969" y="134938"/>
                </a:cubicBezTo>
                <a:cubicBezTo>
                  <a:pt x="3969" y="119608"/>
                  <a:pt x="12700" y="106263"/>
                  <a:pt x="25400" y="99665"/>
                </a:cubicBezTo>
                <a:cubicBezTo>
                  <a:pt x="21878" y="93712"/>
                  <a:pt x="19844" y="86767"/>
                  <a:pt x="19844" y="79375"/>
                </a:cubicBezTo>
                <a:cubicBezTo>
                  <a:pt x="19844" y="57448"/>
                  <a:pt x="37604" y="39688"/>
                  <a:pt x="59531" y="39688"/>
                </a:cubicBezTo>
                <a:lnTo>
                  <a:pt x="59531" y="27781"/>
                </a:lnTo>
                <a:close/>
                <a:moveTo>
                  <a:pt x="194469" y="27781"/>
                </a:moveTo>
                <a:lnTo>
                  <a:pt x="194469" y="39688"/>
                </a:lnTo>
                <a:cubicBezTo>
                  <a:pt x="216396" y="39688"/>
                  <a:pt x="234156" y="57448"/>
                  <a:pt x="234156" y="79375"/>
                </a:cubicBezTo>
                <a:cubicBezTo>
                  <a:pt x="234156" y="86816"/>
                  <a:pt x="232122" y="93762"/>
                  <a:pt x="228600" y="99665"/>
                </a:cubicBezTo>
                <a:cubicBezTo>
                  <a:pt x="241350" y="106263"/>
                  <a:pt x="250031" y="119559"/>
                  <a:pt x="250031" y="134938"/>
                </a:cubicBezTo>
                <a:cubicBezTo>
                  <a:pt x="250031" y="147935"/>
                  <a:pt x="243780" y="159445"/>
                  <a:pt x="234156" y="166688"/>
                </a:cubicBezTo>
                <a:cubicBezTo>
                  <a:pt x="239117" y="173335"/>
                  <a:pt x="242094" y="181570"/>
                  <a:pt x="242094" y="190500"/>
                </a:cubicBezTo>
                <a:cubicBezTo>
                  <a:pt x="242094" y="212427"/>
                  <a:pt x="224334" y="230188"/>
                  <a:pt x="202406" y="230188"/>
                </a:cubicBezTo>
                <a:cubicBezTo>
                  <a:pt x="202059" y="230188"/>
                  <a:pt x="201761" y="230188"/>
                  <a:pt x="201414" y="230188"/>
                </a:cubicBezTo>
                <a:cubicBezTo>
                  <a:pt x="197892" y="243880"/>
                  <a:pt x="185440" y="254000"/>
                  <a:pt x="170656" y="254000"/>
                </a:cubicBezTo>
                <a:lnTo>
                  <a:pt x="154781" y="254000"/>
                </a:lnTo>
                <a:cubicBezTo>
                  <a:pt x="146000" y="254000"/>
                  <a:pt x="138906" y="246906"/>
                  <a:pt x="138906" y="238125"/>
                </a:cubicBezTo>
                <a:lnTo>
                  <a:pt x="138906" y="15875"/>
                </a:lnTo>
                <a:cubicBezTo>
                  <a:pt x="138906" y="7094"/>
                  <a:pt x="146000" y="0"/>
                  <a:pt x="154781" y="0"/>
                </a:cubicBezTo>
                <a:lnTo>
                  <a:pt x="166688" y="0"/>
                </a:lnTo>
                <a:cubicBezTo>
                  <a:pt x="182017" y="0"/>
                  <a:pt x="194469" y="12452"/>
                  <a:pt x="194469" y="27781"/>
                </a:cubicBezTo>
                <a:close/>
              </a:path>
            </a:pathLst>
          </a:custGeom>
          <a:solidFill>
            <a:srgbClr val="8A75F5"/>
          </a:solidFill>
          <a:ln/>
        </p:spPr>
      </p:sp>
      <p:sp>
        <p:nvSpPr>
          <p:cNvPr id="21" name="Text 17"/>
          <p:cNvSpPr/>
          <p:nvPr/>
        </p:nvSpPr>
        <p:spPr>
          <a:xfrm>
            <a:off x="6807200" y="4476750"/>
            <a:ext cx="2044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为下次迭代提供精准信号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7-d2nfa298bjvh7rlj0gcg.png">    </p:cNvPr>
          <p:cNvPicPr>
            <a:picLocks noChangeAspect="1"/>
          </p:cNvPicPr>
          <p:nvPr/>
        </p:nvPicPr>
        <p:blipFill>
          <a:blip r:embed="rId1">
            <a:alphaModFix amt="10000"/>
          </a:blip>
          <a:srcRect l="26" r="26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40-d2nfa318bjvh7rlj0gfg.jpg">    </p:cNvPr>
          <p:cNvPicPr>
            <a:picLocks noChangeAspect="1"/>
          </p:cNvPicPr>
          <p:nvPr/>
        </p:nvPicPr>
        <p:blipFill>
          <a:blip r:embed="rId2"/>
          <a:srcRect l="0" r="0" t="3" b="3"/>
          <a:stretch/>
        </p:blipFill>
        <p:spPr>
          <a:xfrm>
            <a:off x="0" y="0"/>
            <a:ext cx="12214225" cy="695388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49605" y="1609090"/>
            <a:ext cx="6096000" cy="1244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49605" y="2985135"/>
            <a:ext cx="8241665" cy="749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实验设计与基准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7-d2nfa298bjvh7rlj0gcg.png">    </p:cNvPr>
          <p:cNvPicPr>
            <a:picLocks noChangeAspect="1"/>
          </p:cNvPicPr>
          <p:nvPr/>
        </p:nvPicPr>
        <p:blipFill>
          <a:blip r:embed="rId1">
            <a:alphaModFix amt="10000"/>
          </a:blip>
          <a:srcRect l="26" r="26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37-d2nfa298bjvh7rlj0gd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9525"/>
            <a:ext cx="12273280" cy="68853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8750" y="16764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Multimodal AutoML Agent Benchmark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203200" y="2336800"/>
            <a:ext cx="11785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新基准含</a:t>
            </a:r>
            <a:pPr algn="ctr">
              <a:lnSpc>
                <a:spcPct val="130000"/>
              </a:lnSpc>
            </a:pPr>
            <a:r>
              <a:rPr lang="en-US" sz="2000" b="1" dirty="0">
                <a:solidFill>
                  <a:srgbClr val="F8A8D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25</a:t>
            </a:r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个高难度数据集，覆盖</a:t>
            </a:r>
            <a:pPr algn="ctr">
              <a:lnSpc>
                <a:spcPct val="130000"/>
              </a:lnSpc>
            </a:pPr>
            <a:r>
              <a:rPr lang="en-US" sz="2000" b="1" dirty="0">
                <a:solidFill>
                  <a:srgbClr val="F8A8D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8</a:t>
            </a:r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种模态与任务类型，全部以原始压缩包提供，确保评估贴近真实场景。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254000" y="2997200"/>
            <a:ext cx="2806700" cy="1016000"/>
          </a:xfrm>
          <a:custGeom>
            <a:avLst/>
            <a:gdLst/>
            <a:ahLst/>
            <a:cxnLst/>
            <a:rect l="l" t="t" r="r" b="b"/>
            <a:pathLst>
              <a:path w="2806700" h="1016000">
                <a:moveTo>
                  <a:pt x="101600" y="0"/>
                </a:moveTo>
                <a:lnTo>
                  <a:pt x="2705100" y="0"/>
                </a:lnTo>
                <a:cubicBezTo>
                  <a:pt x="2761175" y="0"/>
                  <a:pt x="2806700" y="45525"/>
                  <a:pt x="2806700" y="101600"/>
                </a:cubicBezTo>
                <a:lnTo>
                  <a:pt x="2806700" y="914400"/>
                </a:lnTo>
                <a:cubicBezTo>
                  <a:pt x="2806700" y="970475"/>
                  <a:pt x="2761175" y="1016000"/>
                  <a:pt x="27051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8A75F5">
              <a:alpha val="20000"/>
            </a:srgbClr>
          </a:solidFill>
          <a:ln/>
        </p:spPr>
      </p:sp>
      <p:sp>
        <p:nvSpPr>
          <p:cNvPr id="7" name="Shape 3"/>
          <p:cNvSpPr/>
          <p:nvPr/>
        </p:nvSpPr>
        <p:spPr>
          <a:xfrm>
            <a:off x="1524000" y="32258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152400" y="95250"/>
                </a:moveTo>
                <a:lnTo>
                  <a:pt x="152400" y="152400"/>
                </a:lnTo>
                <a:lnTo>
                  <a:pt x="228600" y="152400"/>
                </a:lnTo>
                <a:lnTo>
                  <a:pt x="228600" y="95250"/>
                </a:lnTo>
                <a:lnTo>
                  <a:pt x="152400" y="95250"/>
                </a:lnTo>
                <a:close/>
                <a:moveTo>
                  <a:pt x="114300" y="95250"/>
                </a:moveTo>
                <a:lnTo>
                  <a:pt x="38100" y="95250"/>
                </a:lnTo>
                <a:lnTo>
                  <a:pt x="38100" y="152400"/>
                </a:lnTo>
                <a:lnTo>
                  <a:pt x="114300" y="152400"/>
                </a:lnTo>
                <a:lnTo>
                  <a:pt x="114300" y="95250"/>
                </a:lnTo>
                <a:close/>
                <a:moveTo>
                  <a:pt x="0" y="190500"/>
                </a:moveTo>
                <a:lnTo>
                  <a:pt x="0" y="57150"/>
                </a:lnTo>
                <a:cubicBezTo>
                  <a:pt x="0" y="36135"/>
                  <a:pt x="17085" y="19050"/>
                  <a:pt x="38100" y="19050"/>
                </a:cubicBezTo>
                <a:lnTo>
                  <a:pt x="228600" y="19050"/>
                </a:lnTo>
                <a:cubicBezTo>
                  <a:pt x="249615" y="19050"/>
                  <a:pt x="266700" y="36135"/>
                  <a:pt x="266700" y="57150"/>
                </a:cubicBezTo>
                <a:lnTo>
                  <a:pt x="266700" y="247650"/>
                </a:lnTo>
                <a:cubicBezTo>
                  <a:pt x="266700" y="268665"/>
                  <a:pt x="249615" y="285750"/>
                  <a:pt x="228600" y="285750"/>
                </a:cubicBezTo>
                <a:lnTo>
                  <a:pt x="38100" y="285750"/>
                </a:lnTo>
                <a:cubicBezTo>
                  <a:pt x="17085" y="285750"/>
                  <a:pt x="0" y="268665"/>
                  <a:pt x="0" y="247650"/>
                </a:cubicBezTo>
                <a:lnTo>
                  <a:pt x="0" y="190500"/>
                </a:lnTo>
                <a:close/>
                <a:moveTo>
                  <a:pt x="228600" y="190500"/>
                </a:moveTo>
                <a:lnTo>
                  <a:pt x="152400" y="190500"/>
                </a:lnTo>
                <a:lnTo>
                  <a:pt x="152400" y="247650"/>
                </a:lnTo>
                <a:lnTo>
                  <a:pt x="228600" y="247650"/>
                </a:lnTo>
                <a:lnTo>
                  <a:pt x="228600" y="190500"/>
                </a:lnTo>
                <a:close/>
                <a:moveTo>
                  <a:pt x="114300" y="247650"/>
                </a:moveTo>
                <a:lnTo>
                  <a:pt x="114300" y="190500"/>
                </a:lnTo>
                <a:lnTo>
                  <a:pt x="38100" y="190500"/>
                </a:lnTo>
                <a:lnTo>
                  <a:pt x="38100" y="247650"/>
                </a:lnTo>
                <a:lnTo>
                  <a:pt x="114300" y="247650"/>
                </a:lnTo>
                <a:close/>
              </a:path>
            </a:pathLst>
          </a:custGeom>
          <a:solidFill>
            <a:srgbClr val="8A75F5"/>
          </a:solidFill>
          <a:ln/>
        </p:spPr>
      </p:sp>
      <p:sp>
        <p:nvSpPr>
          <p:cNvPr id="8" name="Text 4"/>
          <p:cNvSpPr/>
          <p:nvPr/>
        </p:nvSpPr>
        <p:spPr>
          <a:xfrm>
            <a:off x="1314450" y="3581400"/>
            <a:ext cx="685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表格数据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3213100" y="2997200"/>
            <a:ext cx="2806700" cy="1016000"/>
          </a:xfrm>
          <a:custGeom>
            <a:avLst/>
            <a:gdLst/>
            <a:ahLst/>
            <a:cxnLst/>
            <a:rect l="l" t="t" r="r" b="b"/>
            <a:pathLst>
              <a:path w="2806700" h="1016000">
                <a:moveTo>
                  <a:pt x="101600" y="0"/>
                </a:moveTo>
                <a:lnTo>
                  <a:pt x="2705100" y="0"/>
                </a:lnTo>
                <a:cubicBezTo>
                  <a:pt x="2761175" y="0"/>
                  <a:pt x="2806700" y="45525"/>
                  <a:pt x="2806700" y="101600"/>
                </a:cubicBezTo>
                <a:lnTo>
                  <a:pt x="2806700" y="914400"/>
                </a:lnTo>
                <a:cubicBezTo>
                  <a:pt x="2806700" y="970475"/>
                  <a:pt x="2761175" y="1016000"/>
                  <a:pt x="27051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8A75F5">
              <a:alpha val="20000"/>
            </a:srgbClr>
          </a:solidFill>
          <a:ln/>
        </p:spPr>
      </p:sp>
      <p:sp>
        <p:nvSpPr>
          <p:cNvPr id="10" name="Shape 6"/>
          <p:cNvSpPr/>
          <p:nvPr/>
        </p:nvSpPr>
        <p:spPr>
          <a:xfrm>
            <a:off x="4502150" y="32258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8100"/>
                </a:moveTo>
                <a:cubicBezTo>
                  <a:pt x="0" y="17085"/>
                  <a:pt x="17085" y="0"/>
                  <a:pt x="38100" y="0"/>
                </a:cubicBezTo>
                <a:lnTo>
                  <a:pt x="127099" y="0"/>
                </a:lnTo>
                <a:cubicBezTo>
                  <a:pt x="137220" y="0"/>
                  <a:pt x="146923" y="3989"/>
                  <a:pt x="154067" y="11132"/>
                </a:cubicBezTo>
                <a:lnTo>
                  <a:pt x="217468" y="74593"/>
                </a:lnTo>
                <a:cubicBezTo>
                  <a:pt x="224611" y="81736"/>
                  <a:pt x="228600" y="91440"/>
                  <a:pt x="228600" y="101560"/>
                </a:cubicBezTo>
                <a:lnTo>
                  <a:pt x="228600" y="266700"/>
                </a:lnTo>
                <a:cubicBezTo>
                  <a:pt x="228600" y="287715"/>
                  <a:pt x="211515" y="304800"/>
                  <a:pt x="190500" y="304800"/>
                </a:cubicBezTo>
                <a:lnTo>
                  <a:pt x="38100" y="304800"/>
                </a:lnTo>
                <a:cubicBezTo>
                  <a:pt x="17085" y="304800"/>
                  <a:pt x="0" y="287715"/>
                  <a:pt x="0" y="266700"/>
                </a:cubicBezTo>
                <a:lnTo>
                  <a:pt x="0" y="38100"/>
                </a:lnTo>
                <a:close/>
                <a:moveTo>
                  <a:pt x="123825" y="34826"/>
                </a:moveTo>
                <a:lnTo>
                  <a:pt x="123825" y="90488"/>
                </a:lnTo>
                <a:cubicBezTo>
                  <a:pt x="123825" y="98405"/>
                  <a:pt x="130195" y="104775"/>
                  <a:pt x="138113" y="104775"/>
                </a:cubicBezTo>
                <a:lnTo>
                  <a:pt x="193774" y="104775"/>
                </a:lnTo>
                <a:lnTo>
                  <a:pt x="123825" y="34826"/>
                </a:lnTo>
                <a:close/>
                <a:moveTo>
                  <a:pt x="71438" y="152400"/>
                </a:moveTo>
                <a:cubicBezTo>
                  <a:pt x="63520" y="152400"/>
                  <a:pt x="57150" y="158770"/>
                  <a:pt x="57150" y="166688"/>
                </a:cubicBezTo>
                <a:cubicBezTo>
                  <a:pt x="57150" y="174605"/>
                  <a:pt x="63520" y="180975"/>
                  <a:pt x="71438" y="180975"/>
                </a:cubicBezTo>
                <a:lnTo>
                  <a:pt x="157163" y="180975"/>
                </a:lnTo>
                <a:cubicBezTo>
                  <a:pt x="165080" y="180975"/>
                  <a:pt x="171450" y="174605"/>
                  <a:pt x="171450" y="166688"/>
                </a:cubicBezTo>
                <a:cubicBezTo>
                  <a:pt x="171450" y="158770"/>
                  <a:pt x="165080" y="152400"/>
                  <a:pt x="157163" y="152400"/>
                </a:cubicBezTo>
                <a:lnTo>
                  <a:pt x="71438" y="152400"/>
                </a:lnTo>
                <a:close/>
                <a:moveTo>
                  <a:pt x="71438" y="209550"/>
                </a:moveTo>
                <a:cubicBezTo>
                  <a:pt x="63520" y="209550"/>
                  <a:pt x="57150" y="215920"/>
                  <a:pt x="57150" y="223838"/>
                </a:cubicBezTo>
                <a:cubicBezTo>
                  <a:pt x="57150" y="231755"/>
                  <a:pt x="63520" y="238125"/>
                  <a:pt x="71438" y="238125"/>
                </a:cubicBezTo>
                <a:lnTo>
                  <a:pt x="157163" y="238125"/>
                </a:lnTo>
                <a:cubicBezTo>
                  <a:pt x="165080" y="238125"/>
                  <a:pt x="171450" y="231755"/>
                  <a:pt x="171450" y="223838"/>
                </a:cubicBezTo>
                <a:cubicBezTo>
                  <a:pt x="171450" y="215920"/>
                  <a:pt x="165080" y="209550"/>
                  <a:pt x="157163" y="209550"/>
                </a:cubicBezTo>
                <a:lnTo>
                  <a:pt x="71438" y="209550"/>
                </a:lnTo>
                <a:close/>
              </a:path>
            </a:pathLst>
          </a:custGeom>
          <a:solidFill>
            <a:srgbClr val="8A75F5"/>
          </a:solidFill>
          <a:ln/>
        </p:spPr>
      </p:sp>
      <p:sp>
        <p:nvSpPr>
          <p:cNvPr id="11" name="Text 7"/>
          <p:cNvSpPr/>
          <p:nvPr/>
        </p:nvSpPr>
        <p:spPr>
          <a:xfrm>
            <a:off x="4273550" y="3581400"/>
            <a:ext cx="685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文本分析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6172200" y="2997200"/>
            <a:ext cx="2806700" cy="1016000"/>
          </a:xfrm>
          <a:custGeom>
            <a:avLst/>
            <a:gdLst/>
            <a:ahLst/>
            <a:cxnLst/>
            <a:rect l="l" t="t" r="r" b="b"/>
            <a:pathLst>
              <a:path w="2806700" h="1016000">
                <a:moveTo>
                  <a:pt x="101600" y="0"/>
                </a:moveTo>
                <a:lnTo>
                  <a:pt x="2705100" y="0"/>
                </a:lnTo>
                <a:cubicBezTo>
                  <a:pt x="2761175" y="0"/>
                  <a:pt x="2806700" y="45525"/>
                  <a:pt x="2806700" y="101600"/>
                </a:cubicBezTo>
                <a:lnTo>
                  <a:pt x="2806700" y="914400"/>
                </a:lnTo>
                <a:cubicBezTo>
                  <a:pt x="2806700" y="970475"/>
                  <a:pt x="2761175" y="1016000"/>
                  <a:pt x="27051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8A75F5">
              <a:alpha val="20000"/>
            </a:srgbClr>
          </a:solidFill>
          <a:ln/>
        </p:spPr>
      </p:sp>
      <p:sp>
        <p:nvSpPr>
          <p:cNvPr id="13" name="Shape 9"/>
          <p:cNvSpPr/>
          <p:nvPr/>
        </p:nvSpPr>
        <p:spPr>
          <a:xfrm>
            <a:off x="7442200" y="32258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38100" y="19050"/>
                </a:moveTo>
                <a:cubicBezTo>
                  <a:pt x="17085" y="19050"/>
                  <a:pt x="0" y="36135"/>
                  <a:pt x="0" y="57150"/>
                </a:cubicBezTo>
                <a:lnTo>
                  <a:pt x="0" y="247650"/>
                </a:lnTo>
                <a:cubicBezTo>
                  <a:pt x="0" y="268665"/>
                  <a:pt x="17085" y="285750"/>
                  <a:pt x="38100" y="285750"/>
                </a:cubicBezTo>
                <a:lnTo>
                  <a:pt x="228600" y="285750"/>
                </a:lnTo>
                <a:cubicBezTo>
                  <a:pt x="249615" y="285750"/>
                  <a:pt x="266700" y="268665"/>
                  <a:pt x="266700" y="247650"/>
                </a:cubicBezTo>
                <a:lnTo>
                  <a:pt x="266700" y="57150"/>
                </a:lnTo>
                <a:cubicBezTo>
                  <a:pt x="266700" y="36135"/>
                  <a:pt x="249615" y="19050"/>
                  <a:pt x="228600" y="19050"/>
                </a:cubicBezTo>
                <a:lnTo>
                  <a:pt x="38100" y="19050"/>
                </a:lnTo>
                <a:close/>
                <a:moveTo>
                  <a:pt x="76200" y="66675"/>
                </a:moveTo>
                <a:cubicBezTo>
                  <a:pt x="91971" y="66675"/>
                  <a:pt x="104775" y="79479"/>
                  <a:pt x="104775" y="95250"/>
                </a:cubicBezTo>
                <a:cubicBezTo>
                  <a:pt x="104775" y="111021"/>
                  <a:pt x="91971" y="123825"/>
                  <a:pt x="76200" y="123825"/>
                </a:cubicBezTo>
                <a:cubicBezTo>
                  <a:pt x="60429" y="123825"/>
                  <a:pt x="47625" y="111021"/>
                  <a:pt x="47625" y="95250"/>
                </a:cubicBezTo>
                <a:cubicBezTo>
                  <a:pt x="47625" y="79479"/>
                  <a:pt x="60429" y="66675"/>
                  <a:pt x="76200" y="66675"/>
                </a:cubicBezTo>
                <a:close/>
                <a:moveTo>
                  <a:pt x="161925" y="133350"/>
                </a:moveTo>
                <a:cubicBezTo>
                  <a:pt x="166926" y="133350"/>
                  <a:pt x="171510" y="135969"/>
                  <a:pt x="174129" y="140196"/>
                </a:cubicBezTo>
                <a:lnTo>
                  <a:pt x="226516" y="225921"/>
                </a:lnTo>
                <a:cubicBezTo>
                  <a:pt x="229195" y="230326"/>
                  <a:pt x="229314" y="235863"/>
                  <a:pt x="226814" y="240387"/>
                </a:cubicBezTo>
                <a:cubicBezTo>
                  <a:pt x="224314" y="244912"/>
                  <a:pt x="219492" y="247650"/>
                  <a:pt x="214313" y="247650"/>
                </a:cubicBezTo>
                <a:lnTo>
                  <a:pt x="52388" y="247650"/>
                </a:lnTo>
                <a:cubicBezTo>
                  <a:pt x="47089" y="247650"/>
                  <a:pt x="42148" y="244673"/>
                  <a:pt x="39707" y="239970"/>
                </a:cubicBezTo>
                <a:cubicBezTo>
                  <a:pt x="37267" y="235268"/>
                  <a:pt x="37624" y="229553"/>
                  <a:pt x="40660" y="225207"/>
                </a:cubicBezTo>
                <a:lnTo>
                  <a:pt x="73997" y="177582"/>
                </a:lnTo>
                <a:cubicBezTo>
                  <a:pt x="76676" y="173772"/>
                  <a:pt x="81022" y="171510"/>
                  <a:pt x="85725" y="171510"/>
                </a:cubicBezTo>
                <a:cubicBezTo>
                  <a:pt x="90428" y="171510"/>
                  <a:pt x="94774" y="173772"/>
                  <a:pt x="97453" y="177582"/>
                </a:cubicBezTo>
                <a:lnTo>
                  <a:pt x="113169" y="200085"/>
                </a:lnTo>
                <a:lnTo>
                  <a:pt x="149721" y="140256"/>
                </a:lnTo>
                <a:cubicBezTo>
                  <a:pt x="152340" y="136029"/>
                  <a:pt x="156924" y="133410"/>
                  <a:pt x="161925" y="133410"/>
                </a:cubicBezTo>
                <a:close/>
              </a:path>
            </a:pathLst>
          </a:custGeom>
          <a:solidFill>
            <a:srgbClr val="8A75F5"/>
          </a:solidFill>
          <a:ln/>
        </p:spPr>
      </p:sp>
      <p:sp>
        <p:nvSpPr>
          <p:cNvPr id="14" name="Text 10"/>
          <p:cNvSpPr/>
          <p:nvPr/>
        </p:nvSpPr>
        <p:spPr>
          <a:xfrm>
            <a:off x="7232650" y="3581400"/>
            <a:ext cx="685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图像分类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9131300" y="2997200"/>
            <a:ext cx="2806700" cy="1016000"/>
          </a:xfrm>
          <a:custGeom>
            <a:avLst/>
            <a:gdLst/>
            <a:ahLst/>
            <a:cxnLst/>
            <a:rect l="l" t="t" r="r" b="b"/>
            <a:pathLst>
              <a:path w="2806700" h="1016000">
                <a:moveTo>
                  <a:pt x="101600" y="0"/>
                </a:moveTo>
                <a:lnTo>
                  <a:pt x="2705100" y="0"/>
                </a:lnTo>
                <a:cubicBezTo>
                  <a:pt x="2761175" y="0"/>
                  <a:pt x="2806700" y="45525"/>
                  <a:pt x="2806700" y="101600"/>
                </a:cubicBezTo>
                <a:lnTo>
                  <a:pt x="2806700" y="914400"/>
                </a:lnTo>
                <a:cubicBezTo>
                  <a:pt x="2806700" y="970475"/>
                  <a:pt x="2761175" y="1016000"/>
                  <a:pt x="27051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8A75F5">
              <a:alpha val="20000"/>
            </a:srgbClr>
          </a:solidFill>
          <a:ln/>
        </p:spPr>
      </p:sp>
      <p:sp>
        <p:nvSpPr>
          <p:cNvPr id="16" name="Shape 12"/>
          <p:cNvSpPr/>
          <p:nvPr/>
        </p:nvSpPr>
        <p:spPr>
          <a:xfrm>
            <a:off x="10382250" y="3225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38100"/>
                </a:moveTo>
                <a:cubicBezTo>
                  <a:pt x="38100" y="27563"/>
                  <a:pt x="29587" y="19050"/>
                  <a:pt x="19050" y="19050"/>
                </a:cubicBezTo>
                <a:cubicBezTo>
                  <a:pt x="8513" y="19050"/>
                  <a:pt x="0" y="27563"/>
                  <a:pt x="0" y="38100"/>
                </a:cubicBezTo>
                <a:lnTo>
                  <a:pt x="0" y="238125"/>
                </a:lnTo>
                <a:cubicBezTo>
                  <a:pt x="0" y="264438"/>
                  <a:pt x="21312" y="285750"/>
                  <a:pt x="47625" y="285750"/>
                </a:cubicBezTo>
                <a:lnTo>
                  <a:pt x="285750" y="285750"/>
                </a:lnTo>
                <a:cubicBezTo>
                  <a:pt x="296287" y="285750"/>
                  <a:pt x="304800" y="277237"/>
                  <a:pt x="304800" y="266700"/>
                </a:cubicBezTo>
                <a:cubicBezTo>
                  <a:pt x="304800" y="256163"/>
                  <a:pt x="296287" y="247650"/>
                  <a:pt x="285750" y="247650"/>
                </a:cubicBezTo>
                <a:lnTo>
                  <a:pt x="47625" y="247650"/>
                </a:lnTo>
                <a:cubicBezTo>
                  <a:pt x="42386" y="247650"/>
                  <a:pt x="38100" y="243364"/>
                  <a:pt x="38100" y="238125"/>
                </a:cubicBezTo>
                <a:lnTo>
                  <a:pt x="38100" y="38100"/>
                </a:lnTo>
                <a:close/>
                <a:moveTo>
                  <a:pt x="280154" y="89654"/>
                </a:moveTo>
                <a:cubicBezTo>
                  <a:pt x="287595" y="82213"/>
                  <a:pt x="287595" y="70128"/>
                  <a:pt x="280154" y="62686"/>
                </a:cubicBezTo>
                <a:cubicBezTo>
                  <a:pt x="272713" y="55245"/>
                  <a:pt x="260628" y="55245"/>
                  <a:pt x="253186" y="62686"/>
                </a:cubicBezTo>
                <a:lnTo>
                  <a:pt x="190500" y="125432"/>
                </a:lnTo>
                <a:lnTo>
                  <a:pt x="156329" y="91321"/>
                </a:lnTo>
                <a:cubicBezTo>
                  <a:pt x="148888" y="83880"/>
                  <a:pt x="136803" y="83880"/>
                  <a:pt x="129361" y="91321"/>
                </a:cubicBezTo>
                <a:lnTo>
                  <a:pt x="72211" y="148471"/>
                </a:lnTo>
                <a:cubicBezTo>
                  <a:pt x="64770" y="155912"/>
                  <a:pt x="64770" y="167997"/>
                  <a:pt x="72211" y="175439"/>
                </a:cubicBezTo>
                <a:cubicBezTo>
                  <a:pt x="79653" y="182880"/>
                  <a:pt x="91738" y="182880"/>
                  <a:pt x="99179" y="175439"/>
                </a:cubicBezTo>
                <a:lnTo>
                  <a:pt x="142875" y="131743"/>
                </a:lnTo>
                <a:lnTo>
                  <a:pt x="177046" y="165914"/>
                </a:lnTo>
                <a:cubicBezTo>
                  <a:pt x="184487" y="173355"/>
                  <a:pt x="196572" y="173355"/>
                  <a:pt x="204014" y="165914"/>
                </a:cubicBezTo>
                <a:lnTo>
                  <a:pt x="280214" y="89714"/>
                </a:lnTo>
                <a:close/>
              </a:path>
            </a:pathLst>
          </a:custGeom>
          <a:solidFill>
            <a:srgbClr val="8A75F5"/>
          </a:solidFill>
          <a:ln/>
        </p:spPr>
      </p:sp>
      <p:sp>
        <p:nvSpPr>
          <p:cNvPr id="17" name="Text 13"/>
          <p:cNvSpPr/>
          <p:nvPr/>
        </p:nvSpPr>
        <p:spPr>
          <a:xfrm>
            <a:off x="10191750" y="3581400"/>
            <a:ext cx="685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时间序列</a:t>
            </a: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254000" y="4165600"/>
            <a:ext cx="2806700" cy="1016000"/>
          </a:xfrm>
          <a:custGeom>
            <a:avLst/>
            <a:gdLst/>
            <a:ahLst/>
            <a:cxnLst/>
            <a:rect l="l" t="t" r="r" b="b"/>
            <a:pathLst>
              <a:path w="2806700" h="1016000">
                <a:moveTo>
                  <a:pt x="101600" y="0"/>
                </a:moveTo>
                <a:lnTo>
                  <a:pt x="2705100" y="0"/>
                </a:lnTo>
                <a:cubicBezTo>
                  <a:pt x="2761175" y="0"/>
                  <a:pt x="2806700" y="45525"/>
                  <a:pt x="2806700" y="101600"/>
                </a:cubicBezTo>
                <a:lnTo>
                  <a:pt x="2806700" y="914400"/>
                </a:lnTo>
                <a:cubicBezTo>
                  <a:pt x="2806700" y="970475"/>
                  <a:pt x="2761175" y="1016000"/>
                  <a:pt x="27051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8EB8F8">
              <a:alpha val="20000"/>
            </a:srgbClr>
          </a:solidFill>
          <a:ln/>
        </p:spPr>
      </p:sp>
      <p:sp>
        <p:nvSpPr>
          <p:cNvPr id="19" name="Shape 15"/>
          <p:cNvSpPr/>
          <p:nvPr/>
        </p:nvSpPr>
        <p:spPr>
          <a:xfrm>
            <a:off x="1504950" y="4394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9231" y="136029"/>
                </a:moveTo>
                <a:cubicBezTo>
                  <a:pt x="47149" y="80665"/>
                  <a:pt x="94833" y="38100"/>
                  <a:pt x="152400" y="38100"/>
                </a:cubicBezTo>
                <a:cubicBezTo>
                  <a:pt x="183952" y="38100"/>
                  <a:pt x="212527" y="50899"/>
                  <a:pt x="233243" y="71557"/>
                </a:cubicBezTo>
                <a:cubicBezTo>
                  <a:pt x="233363" y="71676"/>
                  <a:pt x="233482" y="71795"/>
                  <a:pt x="233601" y="71914"/>
                </a:cubicBezTo>
                <a:lnTo>
                  <a:pt x="238125" y="76200"/>
                </a:lnTo>
                <a:lnTo>
                  <a:pt x="209610" y="76200"/>
                </a:lnTo>
                <a:cubicBezTo>
                  <a:pt x="199073" y="76200"/>
                  <a:pt x="190560" y="84713"/>
                  <a:pt x="190560" y="95250"/>
                </a:cubicBezTo>
                <a:cubicBezTo>
                  <a:pt x="190560" y="105787"/>
                  <a:pt x="199073" y="114300"/>
                  <a:pt x="209610" y="114300"/>
                </a:cubicBezTo>
                <a:lnTo>
                  <a:pt x="285810" y="114300"/>
                </a:lnTo>
                <a:cubicBezTo>
                  <a:pt x="296347" y="114300"/>
                  <a:pt x="304860" y="105787"/>
                  <a:pt x="304860" y="95250"/>
                </a:cubicBezTo>
                <a:lnTo>
                  <a:pt x="304860" y="19050"/>
                </a:lnTo>
                <a:cubicBezTo>
                  <a:pt x="304860" y="8513"/>
                  <a:pt x="296347" y="0"/>
                  <a:pt x="285810" y="0"/>
                </a:cubicBezTo>
                <a:cubicBezTo>
                  <a:pt x="275273" y="0"/>
                  <a:pt x="266760" y="8513"/>
                  <a:pt x="266760" y="19050"/>
                </a:cubicBezTo>
                <a:lnTo>
                  <a:pt x="266760" y="50840"/>
                </a:lnTo>
                <a:lnTo>
                  <a:pt x="260033" y="44470"/>
                </a:lnTo>
                <a:cubicBezTo>
                  <a:pt x="232470" y="17026"/>
                  <a:pt x="194370" y="0"/>
                  <a:pt x="152400" y="0"/>
                </a:cubicBezTo>
                <a:cubicBezTo>
                  <a:pt x="75605" y="0"/>
                  <a:pt x="12085" y="56793"/>
                  <a:pt x="1548" y="130671"/>
                </a:cubicBezTo>
                <a:cubicBezTo>
                  <a:pt x="60" y="141089"/>
                  <a:pt x="7263" y="150733"/>
                  <a:pt x="17681" y="152221"/>
                </a:cubicBezTo>
                <a:cubicBezTo>
                  <a:pt x="28099" y="153710"/>
                  <a:pt x="37743" y="146447"/>
                  <a:pt x="39231" y="136088"/>
                </a:cubicBezTo>
                <a:close/>
                <a:moveTo>
                  <a:pt x="303252" y="174129"/>
                </a:moveTo>
                <a:cubicBezTo>
                  <a:pt x="304740" y="163711"/>
                  <a:pt x="297478" y="154067"/>
                  <a:pt x="287119" y="152579"/>
                </a:cubicBezTo>
                <a:cubicBezTo>
                  <a:pt x="276761" y="151090"/>
                  <a:pt x="267057" y="158353"/>
                  <a:pt x="265569" y="168712"/>
                </a:cubicBezTo>
                <a:cubicBezTo>
                  <a:pt x="257651" y="224076"/>
                  <a:pt x="209967" y="266640"/>
                  <a:pt x="152400" y="266640"/>
                </a:cubicBezTo>
                <a:cubicBezTo>
                  <a:pt x="120848" y="266640"/>
                  <a:pt x="92273" y="253841"/>
                  <a:pt x="71557" y="233184"/>
                </a:cubicBezTo>
                <a:cubicBezTo>
                  <a:pt x="71437" y="233065"/>
                  <a:pt x="71318" y="232946"/>
                  <a:pt x="71199" y="232827"/>
                </a:cubicBezTo>
                <a:lnTo>
                  <a:pt x="66675" y="228540"/>
                </a:lnTo>
                <a:lnTo>
                  <a:pt x="95190" y="228540"/>
                </a:lnTo>
                <a:cubicBezTo>
                  <a:pt x="105727" y="228540"/>
                  <a:pt x="114240" y="220028"/>
                  <a:pt x="114240" y="209490"/>
                </a:cubicBezTo>
                <a:cubicBezTo>
                  <a:pt x="114240" y="198953"/>
                  <a:pt x="105727" y="190440"/>
                  <a:pt x="95190" y="190440"/>
                </a:cubicBezTo>
                <a:lnTo>
                  <a:pt x="19050" y="190500"/>
                </a:lnTo>
                <a:cubicBezTo>
                  <a:pt x="13990" y="190500"/>
                  <a:pt x="9108" y="192524"/>
                  <a:pt x="5536" y="196155"/>
                </a:cubicBezTo>
                <a:cubicBezTo>
                  <a:pt x="1965" y="199787"/>
                  <a:pt x="-60" y="204609"/>
                  <a:pt x="0" y="209729"/>
                </a:cubicBezTo>
                <a:lnTo>
                  <a:pt x="595" y="285333"/>
                </a:lnTo>
                <a:cubicBezTo>
                  <a:pt x="655" y="295870"/>
                  <a:pt x="9287" y="304324"/>
                  <a:pt x="19824" y="304205"/>
                </a:cubicBezTo>
                <a:cubicBezTo>
                  <a:pt x="30361" y="304086"/>
                  <a:pt x="38814" y="295513"/>
                  <a:pt x="38695" y="284976"/>
                </a:cubicBezTo>
                <a:lnTo>
                  <a:pt x="38457" y="254318"/>
                </a:lnTo>
                <a:lnTo>
                  <a:pt x="44827" y="260330"/>
                </a:lnTo>
                <a:cubicBezTo>
                  <a:pt x="72390" y="287774"/>
                  <a:pt x="110430" y="304800"/>
                  <a:pt x="152400" y="304800"/>
                </a:cubicBezTo>
                <a:cubicBezTo>
                  <a:pt x="229195" y="304800"/>
                  <a:pt x="292715" y="248007"/>
                  <a:pt x="303252" y="174129"/>
                </a:cubicBezTo>
                <a:close/>
              </a:path>
            </a:pathLst>
          </a:custGeom>
          <a:solidFill>
            <a:srgbClr val="8EB8F8"/>
          </a:solidFill>
          <a:ln/>
        </p:spPr>
      </p:sp>
      <p:sp>
        <p:nvSpPr>
          <p:cNvPr id="20" name="Text 16"/>
          <p:cNvSpPr/>
          <p:nvPr/>
        </p:nvSpPr>
        <p:spPr>
          <a:xfrm>
            <a:off x="1314450" y="4749800"/>
            <a:ext cx="685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语义分割</a:t>
            </a:r>
            <a:endParaRPr lang="en-US" sz="1600" dirty="0"/>
          </a:p>
        </p:txBody>
      </p:sp>
      <p:sp>
        <p:nvSpPr>
          <p:cNvPr id="21" name="Shape 17"/>
          <p:cNvSpPr/>
          <p:nvPr/>
        </p:nvSpPr>
        <p:spPr>
          <a:xfrm>
            <a:off x="3213100" y="4165600"/>
            <a:ext cx="2806700" cy="1016000"/>
          </a:xfrm>
          <a:custGeom>
            <a:avLst/>
            <a:gdLst/>
            <a:ahLst/>
            <a:cxnLst/>
            <a:rect l="l" t="t" r="r" b="b"/>
            <a:pathLst>
              <a:path w="2806700" h="1016000">
                <a:moveTo>
                  <a:pt x="101600" y="0"/>
                </a:moveTo>
                <a:lnTo>
                  <a:pt x="2705100" y="0"/>
                </a:lnTo>
                <a:cubicBezTo>
                  <a:pt x="2761175" y="0"/>
                  <a:pt x="2806700" y="45525"/>
                  <a:pt x="2806700" y="101600"/>
                </a:cubicBezTo>
                <a:lnTo>
                  <a:pt x="2806700" y="914400"/>
                </a:lnTo>
                <a:cubicBezTo>
                  <a:pt x="2806700" y="970475"/>
                  <a:pt x="2761175" y="1016000"/>
                  <a:pt x="27051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8EB8F8">
              <a:alpha val="20000"/>
            </a:srgbClr>
          </a:solidFill>
          <a:ln/>
        </p:spPr>
      </p:sp>
      <p:sp>
        <p:nvSpPr>
          <p:cNvPr id="22" name="Shape 18"/>
          <p:cNvSpPr/>
          <p:nvPr/>
        </p:nvSpPr>
        <p:spPr>
          <a:xfrm>
            <a:off x="4464050" y="4394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47650" y="123825"/>
                </a:moveTo>
                <a:cubicBezTo>
                  <a:pt x="247650" y="151150"/>
                  <a:pt x="238780" y="176391"/>
                  <a:pt x="223838" y="196870"/>
                </a:cubicBezTo>
                <a:lnTo>
                  <a:pt x="299204" y="272296"/>
                </a:lnTo>
                <a:cubicBezTo>
                  <a:pt x="306645" y="279737"/>
                  <a:pt x="306645" y="291822"/>
                  <a:pt x="299204" y="299264"/>
                </a:cubicBezTo>
                <a:cubicBezTo>
                  <a:pt x="291763" y="306705"/>
                  <a:pt x="279678" y="306705"/>
                  <a:pt x="272236" y="299264"/>
                </a:cubicBezTo>
                <a:lnTo>
                  <a:pt x="196870" y="223838"/>
                </a:lnTo>
                <a:cubicBezTo>
                  <a:pt x="176391" y="238780"/>
                  <a:pt x="151150" y="247650"/>
                  <a:pt x="123825" y="247650"/>
                </a:cubicBezTo>
                <a:cubicBezTo>
                  <a:pt x="55424" y="247650"/>
                  <a:pt x="0" y="192226"/>
                  <a:pt x="0" y="123825"/>
                </a:cubicBezTo>
                <a:cubicBezTo>
                  <a:pt x="0" y="55424"/>
                  <a:pt x="55424" y="0"/>
                  <a:pt x="123825" y="0"/>
                </a:cubicBezTo>
                <a:cubicBezTo>
                  <a:pt x="192226" y="0"/>
                  <a:pt x="247650" y="55424"/>
                  <a:pt x="247650" y="123825"/>
                </a:cubicBezTo>
                <a:close/>
                <a:moveTo>
                  <a:pt x="123825" y="209550"/>
                </a:moveTo>
                <a:cubicBezTo>
                  <a:pt x="171138" y="209550"/>
                  <a:pt x="209550" y="171138"/>
                  <a:pt x="209550" y="123825"/>
                </a:cubicBezTo>
                <a:cubicBezTo>
                  <a:pt x="209550" y="76512"/>
                  <a:pt x="171138" y="38100"/>
                  <a:pt x="123825" y="38100"/>
                </a:cubicBezTo>
                <a:cubicBezTo>
                  <a:pt x="76512" y="38100"/>
                  <a:pt x="38100" y="76512"/>
                  <a:pt x="38100" y="123825"/>
                </a:cubicBezTo>
                <a:cubicBezTo>
                  <a:pt x="38100" y="171138"/>
                  <a:pt x="76512" y="209550"/>
                  <a:pt x="123825" y="209550"/>
                </a:cubicBezTo>
                <a:close/>
              </a:path>
            </a:pathLst>
          </a:custGeom>
          <a:solidFill>
            <a:srgbClr val="8EB8F8"/>
          </a:solidFill>
          <a:ln/>
        </p:spPr>
      </p:sp>
      <p:sp>
        <p:nvSpPr>
          <p:cNvPr id="23" name="Text 19"/>
          <p:cNvSpPr/>
          <p:nvPr/>
        </p:nvSpPr>
        <p:spPr>
          <a:xfrm>
            <a:off x="4273550" y="4749800"/>
            <a:ext cx="685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信息检索</a:t>
            </a:r>
            <a:endParaRPr lang="en-US" sz="1600" dirty="0"/>
          </a:p>
        </p:txBody>
      </p:sp>
      <p:sp>
        <p:nvSpPr>
          <p:cNvPr id="24" name="Shape 20"/>
          <p:cNvSpPr/>
          <p:nvPr/>
        </p:nvSpPr>
        <p:spPr>
          <a:xfrm>
            <a:off x="6172200" y="4165600"/>
            <a:ext cx="2806700" cy="1016000"/>
          </a:xfrm>
          <a:custGeom>
            <a:avLst/>
            <a:gdLst/>
            <a:ahLst/>
            <a:cxnLst/>
            <a:rect l="l" t="t" r="r" b="b"/>
            <a:pathLst>
              <a:path w="2806700" h="1016000">
                <a:moveTo>
                  <a:pt x="101600" y="0"/>
                </a:moveTo>
                <a:lnTo>
                  <a:pt x="2705100" y="0"/>
                </a:lnTo>
                <a:cubicBezTo>
                  <a:pt x="2761175" y="0"/>
                  <a:pt x="2806700" y="45525"/>
                  <a:pt x="2806700" y="101600"/>
                </a:cubicBezTo>
                <a:lnTo>
                  <a:pt x="2806700" y="914400"/>
                </a:lnTo>
                <a:cubicBezTo>
                  <a:pt x="2806700" y="970475"/>
                  <a:pt x="2761175" y="1016000"/>
                  <a:pt x="27051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8EB8F8">
              <a:alpha val="20000"/>
            </a:srgbClr>
          </a:solidFill>
          <a:ln/>
        </p:spPr>
      </p:sp>
      <p:sp>
        <p:nvSpPr>
          <p:cNvPr id="25" name="Shape 21"/>
          <p:cNvSpPr/>
          <p:nvPr/>
        </p:nvSpPr>
        <p:spPr>
          <a:xfrm>
            <a:off x="7404100" y="43942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238839" y="23277"/>
                </a:moveTo>
                <a:lnTo>
                  <a:pt x="327065" y="112752"/>
                </a:lnTo>
                <a:cubicBezTo>
                  <a:pt x="343555" y="129480"/>
                  <a:pt x="343555" y="156270"/>
                  <a:pt x="327065" y="172998"/>
                </a:cubicBezTo>
                <a:lnTo>
                  <a:pt x="233958" y="267236"/>
                </a:lnTo>
                <a:cubicBezTo>
                  <a:pt x="228421" y="272832"/>
                  <a:pt x="219373" y="272891"/>
                  <a:pt x="213777" y="267355"/>
                </a:cubicBezTo>
                <a:cubicBezTo>
                  <a:pt x="208181" y="261818"/>
                  <a:pt x="208121" y="252770"/>
                  <a:pt x="213658" y="247174"/>
                </a:cubicBezTo>
                <a:lnTo>
                  <a:pt x="306765" y="152876"/>
                </a:lnTo>
                <a:cubicBezTo>
                  <a:pt x="312241" y="147340"/>
                  <a:pt x="312241" y="138351"/>
                  <a:pt x="306765" y="132814"/>
                </a:cubicBezTo>
                <a:lnTo>
                  <a:pt x="218480" y="43398"/>
                </a:lnTo>
                <a:cubicBezTo>
                  <a:pt x="212943" y="37802"/>
                  <a:pt x="213003" y="28754"/>
                  <a:pt x="218599" y="23217"/>
                </a:cubicBezTo>
                <a:cubicBezTo>
                  <a:pt x="224195" y="17681"/>
                  <a:pt x="233243" y="17740"/>
                  <a:pt x="238780" y="23336"/>
                </a:cubicBezTo>
                <a:close/>
                <a:moveTo>
                  <a:pt x="19110" y="136624"/>
                </a:moveTo>
                <a:lnTo>
                  <a:pt x="19110" y="57150"/>
                </a:lnTo>
                <a:cubicBezTo>
                  <a:pt x="19110" y="36135"/>
                  <a:pt x="36195" y="19050"/>
                  <a:pt x="57210" y="19050"/>
                </a:cubicBezTo>
                <a:lnTo>
                  <a:pt x="136684" y="19050"/>
                </a:lnTo>
                <a:cubicBezTo>
                  <a:pt x="146804" y="19050"/>
                  <a:pt x="156508" y="23039"/>
                  <a:pt x="163651" y="30182"/>
                </a:cubicBezTo>
                <a:lnTo>
                  <a:pt x="249376" y="115907"/>
                </a:lnTo>
                <a:cubicBezTo>
                  <a:pt x="264259" y="130790"/>
                  <a:pt x="264259" y="154900"/>
                  <a:pt x="249376" y="169783"/>
                </a:cubicBezTo>
                <a:lnTo>
                  <a:pt x="169902" y="249257"/>
                </a:lnTo>
                <a:cubicBezTo>
                  <a:pt x="155019" y="264140"/>
                  <a:pt x="130909" y="264140"/>
                  <a:pt x="116026" y="249257"/>
                </a:cubicBezTo>
                <a:lnTo>
                  <a:pt x="30301" y="163532"/>
                </a:lnTo>
                <a:cubicBezTo>
                  <a:pt x="23158" y="156389"/>
                  <a:pt x="19169" y="146685"/>
                  <a:pt x="19169" y="136565"/>
                </a:cubicBezTo>
                <a:close/>
                <a:moveTo>
                  <a:pt x="104835" y="85725"/>
                </a:moveTo>
                <a:cubicBezTo>
                  <a:pt x="104835" y="75211"/>
                  <a:pt x="96299" y="66675"/>
                  <a:pt x="85785" y="66675"/>
                </a:cubicBezTo>
                <a:cubicBezTo>
                  <a:pt x="75271" y="66675"/>
                  <a:pt x="66735" y="75211"/>
                  <a:pt x="66735" y="85725"/>
                </a:cubicBezTo>
                <a:cubicBezTo>
                  <a:pt x="66735" y="96239"/>
                  <a:pt x="75271" y="104775"/>
                  <a:pt x="85785" y="104775"/>
                </a:cubicBezTo>
                <a:cubicBezTo>
                  <a:pt x="96299" y="104775"/>
                  <a:pt x="104835" y="96239"/>
                  <a:pt x="104835" y="85725"/>
                </a:cubicBezTo>
                <a:close/>
              </a:path>
            </a:pathLst>
          </a:custGeom>
          <a:solidFill>
            <a:srgbClr val="8EB8F8"/>
          </a:solidFill>
          <a:ln/>
        </p:spPr>
      </p:sp>
      <p:sp>
        <p:nvSpPr>
          <p:cNvPr id="26" name="Text 22"/>
          <p:cNvSpPr/>
          <p:nvPr/>
        </p:nvSpPr>
        <p:spPr>
          <a:xfrm>
            <a:off x="7156450" y="4749800"/>
            <a:ext cx="8382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多标签分类</a:t>
            </a:r>
            <a:endParaRPr lang="en-US" sz="1600" dirty="0"/>
          </a:p>
        </p:txBody>
      </p:sp>
      <p:sp>
        <p:nvSpPr>
          <p:cNvPr id="27" name="Shape 23"/>
          <p:cNvSpPr/>
          <p:nvPr/>
        </p:nvSpPr>
        <p:spPr>
          <a:xfrm>
            <a:off x="9131300" y="4165600"/>
            <a:ext cx="2806700" cy="1016000"/>
          </a:xfrm>
          <a:custGeom>
            <a:avLst/>
            <a:gdLst/>
            <a:ahLst/>
            <a:cxnLst/>
            <a:rect l="l" t="t" r="r" b="b"/>
            <a:pathLst>
              <a:path w="2806700" h="1016000">
                <a:moveTo>
                  <a:pt x="101600" y="0"/>
                </a:moveTo>
                <a:lnTo>
                  <a:pt x="2705100" y="0"/>
                </a:lnTo>
                <a:cubicBezTo>
                  <a:pt x="2761175" y="0"/>
                  <a:pt x="2806700" y="45525"/>
                  <a:pt x="2806700" y="101600"/>
                </a:cubicBezTo>
                <a:lnTo>
                  <a:pt x="2806700" y="914400"/>
                </a:lnTo>
                <a:cubicBezTo>
                  <a:pt x="2806700" y="970475"/>
                  <a:pt x="2761175" y="1016000"/>
                  <a:pt x="27051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8EB8F8">
              <a:alpha val="20000"/>
            </a:srgbClr>
          </a:solidFill>
          <a:ln/>
        </p:spPr>
      </p:sp>
      <p:sp>
        <p:nvSpPr>
          <p:cNvPr id="28" name="Shape 24"/>
          <p:cNvSpPr/>
          <p:nvPr/>
        </p:nvSpPr>
        <p:spPr>
          <a:xfrm>
            <a:off x="10382250" y="4394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09490" y="166688"/>
                </a:moveTo>
                <a:lnTo>
                  <a:pt x="95845" y="166688"/>
                </a:lnTo>
                <a:cubicBezTo>
                  <a:pt x="97572" y="205085"/>
                  <a:pt x="106085" y="240447"/>
                  <a:pt x="118170" y="266343"/>
                </a:cubicBezTo>
                <a:cubicBezTo>
                  <a:pt x="124956" y="280928"/>
                  <a:pt x="132278" y="291227"/>
                  <a:pt x="139065" y="297537"/>
                </a:cubicBezTo>
                <a:cubicBezTo>
                  <a:pt x="145733" y="303788"/>
                  <a:pt x="150316" y="304800"/>
                  <a:pt x="152698" y="304800"/>
                </a:cubicBezTo>
                <a:cubicBezTo>
                  <a:pt x="155079" y="304800"/>
                  <a:pt x="159663" y="303788"/>
                  <a:pt x="166330" y="297537"/>
                </a:cubicBezTo>
                <a:cubicBezTo>
                  <a:pt x="173117" y="291227"/>
                  <a:pt x="180439" y="280868"/>
                  <a:pt x="187226" y="266343"/>
                </a:cubicBezTo>
                <a:cubicBezTo>
                  <a:pt x="199311" y="240447"/>
                  <a:pt x="207824" y="205085"/>
                  <a:pt x="209550" y="166688"/>
                </a:cubicBezTo>
                <a:close/>
                <a:moveTo>
                  <a:pt x="95786" y="138113"/>
                </a:moveTo>
                <a:lnTo>
                  <a:pt x="209431" y="138113"/>
                </a:lnTo>
                <a:cubicBezTo>
                  <a:pt x="207764" y="99715"/>
                  <a:pt x="199251" y="64353"/>
                  <a:pt x="187166" y="38457"/>
                </a:cubicBezTo>
                <a:cubicBezTo>
                  <a:pt x="180380" y="23932"/>
                  <a:pt x="173057" y="13573"/>
                  <a:pt x="166271" y="7263"/>
                </a:cubicBezTo>
                <a:cubicBezTo>
                  <a:pt x="159603" y="1012"/>
                  <a:pt x="155019" y="0"/>
                  <a:pt x="152638" y="0"/>
                </a:cubicBezTo>
                <a:cubicBezTo>
                  <a:pt x="150257" y="0"/>
                  <a:pt x="145673" y="1012"/>
                  <a:pt x="139005" y="7263"/>
                </a:cubicBezTo>
                <a:cubicBezTo>
                  <a:pt x="132219" y="13573"/>
                  <a:pt x="124897" y="23932"/>
                  <a:pt x="118110" y="38457"/>
                </a:cubicBezTo>
                <a:cubicBezTo>
                  <a:pt x="106025" y="64353"/>
                  <a:pt x="97512" y="99715"/>
                  <a:pt x="95786" y="138113"/>
                </a:cubicBezTo>
                <a:close/>
                <a:moveTo>
                  <a:pt x="67211" y="138113"/>
                </a:moveTo>
                <a:cubicBezTo>
                  <a:pt x="69294" y="87154"/>
                  <a:pt x="82451" y="39826"/>
                  <a:pt x="101679" y="8751"/>
                </a:cubicBezTo>
                <a:cubicBezTo>
                  <a:pt x="46851" y="28158"/>
                  <a:pt x="6489" y="78105"/>
                  <a:pt x="893" y="138113"/>
                </a:cubicBezTo>
                <a:lnTo>
                  <a:pt x="67211" y="138113"/>
                </a:lnTo>
                <a:close/>
                <a:moveTo>
                  <a:pt x="893" y="166688"/>
                </a:moveTo>
                <a:cubicBezTo>
                  <a:pt x="6489" y="226695"/>
                  <a:pt x="46851" y="276642"/>
                  <a:pt x="101679" y="296049"/>
                </a:cubicBezTo>
                <a:cubicBezTo>
                  <a:pt x="82451" y="264974"/>
                  <a:pt x="69294" y="217646"/>
                  <a:pt x="67211" y="166688"/>
                </a:cubicBezTo>
                <a:lnTo>
                  <a:pt x="893" y="166688"/>
                </a:lnTo>
                <a:close/>
                <a:moveTo>
                  <a:pt x="238065" y="166688"/>
                </a:moveTo>
                <a:cubicBezTo>
                  <a:pt x="235982" y="217646"/>
                  <a:pt x="222825" y="264974"/>
                  <a:pt x="203597" y="296049"/>
                </a:cubicBezTo>
                <a:cubicBezTo>
                  <a:pt x="258425" y="276582"/>
                  <a:pt x="298787" y="226695"/>
                  <a:pt x="304383" y="166688"/>
                </a:cubicBezTo>
                <a:lnTo>
                  <a:pt x="238065" y="166688"/>
                </a:lnTo>
                <a:close/>
                <a:moveTo>
                  <a:pt x="304383" y="138113"/>
                </a:moveTo>
                <a:cubicBezTo>
                  <a:pt x="298787" y="78105"/>
                  <a:pt x="258425" y="28158"/>
                  <a:pt x="203597" y="8751"/>
                </a:cubicBezTo>
                <a:cubicBezTo>
                  <a:pt x="222825" y="39826"/>
                  <a:pt x="235982" y="87154"/>
                  <a:pt x="238065" y="138113"/>
                </a:cubicBezTo>
                <a:lnTo>
                  <a:pt x="304383" y="138113"/>
                </a:lnTo>
                <a:close/>
              </a:path>
            </a:pathLst>
          </a:custGeom>
          <a:solidFill>
            <a:srgbClr val="8EB8F8"/>
          </a:solidFill>
          <a:ln/>
        </p:spPr>
      </p:sp>
      <p:sp>
        <p:nvSpPr>
          <p:cNvPr id="29" name="Text 25"/>
          <p:cNvSpPr/>
          <p:nvPr/>
        </p:nvSpPr>
        <p:spPr>
          <a:xfrm>
            <a:off x="10115550" y="4749800"/>
            <a:ext cx="8382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多语言任务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7-d2nfa298bjvh7rlj0gcg.png">    </p:cNvPr>
          <p:cNvPicPr>
            <a:picLocks noChangeAspect="1"/>
          </p:cNvPicPr>
          <p:nvPr/>
        </p:nvPicPr>
        <p:blipFill>
          <a:blip r:embed="rId1">
            <a:alphaModFix amt="10000"/>
          </a:blip>
          <a:srcRect l="26" r="26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37-d2nfa298bjvh7rlj0gd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9525"/>
            <a:ext cx="12273280" cy="68853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8750" y="14986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对比系统与公平增强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>
            <a:off x="254000" y="2260600"/>
            <a:ext cx="2768600" cy="1524000"/>
          </a:xfrm>
          <a:custGeom>
            <a:avLst/>
            <a:gdLst/>
            <a:ahLst/>
            <a:cxnLst/>
            <a:rect l="l" t="t" r="r" b="b"/>
            <a:pathLst>
              <a:path w="2768600" h="1524000">
                <a:moveTo>
                  <a:pt x="101605" y="0"/>
                </a:moveTo>
                <a:lnTo>
                  <a:pt x="2666995" y="0"/>
                </a:lnTo>
                <a:cubicBezTo>
                  <a:pt x="2723110" y="0"/>
                  <a:pt x="2768600" y="45490"/>
                  <a:pt x="2768600" y="101605"/>
                </a:cubicBezTo>
                <a:lnTo>
                  <a:pt x="2768600" y="1422395"/>
                </a:lnTo>
                <a:cubicBezTo>
                  <a:pt x="2768600" y="1478510"/>
                  <a:pt x="2723110" y="1524000"/>
                  <a:pt x="2666995" y="1524000"/>
                </a:cubicBezTo>
                <a:lnTo>
                  <a:pt x="101605" y="1524000"/>
                </a:lnTo>
                <a:cubicBezTo>
                  <a:pt x="45490" y="1524000"/>
                  <a:pt x="0" y="1478510"/>
                  <a:pt x="0" y="14223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8A75F5">
              <a:alpha val="10196"/>
            </a:srgbClr>
          </a:solidFill>
          <a:ln/>
          <a:effectLst>
            <a:outerShdw sx="100000" sy="100000" kx="0" ky="0" algn="bl" rotWithShape="0" blurRad="76200" dist="50800" dir="5400000">
              <a:srgbClr val="000000">
                <a:alpha val="10196"/>
              </a:srgbClr>
            </a:outerShdw>
          </a:effectLst>
        </p:spPr>
      </p:sp>
      <p:pic>
        <p:nvPicPr>
          <p:cNvPr id="6" name="Image 2" descr="https://kimi-web-img.moonshot.cn/img/portal.aide-group.cn/df7f0b7f776f70d9a25b6be4f785ffdab3150aee.png">    </p:cNvPr>
          <p:cNvPicPr>
            <a:picLocks noChangeAspect="1"/>
          </p:cNvPicPr>
          <p:nvPr/>
        </p:nvPicPr>
        <p:blipFill>
          <a:blip r:embed="rId3"/>
          <a:srcRect l="26667" r="26667" t="0" b="0"/>
          <a:stretch/>
        </p:blipFill>
        <p:spPr>
          <a:xfrm>
            <a:off x="1231900" y="2413000"/>
            <a:ext cx="812800" cy="812800"/>
          </a:xfrm>
          <a:prstGeom prst="roundRect">
            <a:avLst>
              <a:gd name="adj" fmla="val 50000"/>
            </a:avLst>
          </a:prstGeom>
        </p:spPr>
      </p:pic>
      <p:sp>
        <p:nvSpPr>
          <p:cNvPr id="7" name="Text 2"/>
          <p:cNvSpPr/>
          <p:nvPr/>
        </p:nvSpPr>
        <p:spPr>
          <a:xfrm>
            <a:off x="1404541" y="3327400"/>
            <a:ext cx="571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AIDE</a:t>
            </a:r>
            <a:endParaRPr lang="en-US" sz="1600" dirty="0"/>
          </a:p>
        </p:txBody>
      </p:sp>
      <p:sp>
        <p:nvSpPr>
          <p:cNvPr id="8" name="Shape 3"/>
          <p:cNvSpPr/>
          <p:nvPr/>
        </p:nvSpPr>
        <p:spPr>
          <a:xfrm>
            <a:off x="3225800" y="2260600"/>
            <a:ext cx="2768600" cy="1524000"/>
          </a:xfrm>
          <a:custGeom>
            <a:avLst/>
            <a:gdLst/>
            <a:ahLst/>
            <a:cxnLst/>
            <a:rect l="l" t="t" r="r" b="b"/>
            <a:pathLst>
              <a:path w="2768600" h="1524000">
                <a:moveTo>
                  <a:pt x="101605" y="0"/>
                </a:moveTo>
                <a:lnTo>
                  <a:pt x="2666995" y="0"/>
                </a:lnTo>
                <a:cubicBezTo>
                  <a:pt x="2723110" y="0"/>
                  <a:pt x="2768600" y="45490"/>
                  <a:pt x="2768600" y="101605"/>
                </a:cubicBezTo>
                <a:lnTo>
                  <a:pt x="2768600" y="1422395"/>
                </a:lnTo>
                <a:cubicBezTo>
                  <a:pt x="2768600" y="1478510"/>
                  <a:pt x="2723110" y="1524000"/>
                  <a:pt x="2666995" y="1524000"/>
                </a:cubicBezTo>
                <a:lnTo>
                  <a:pt x="101605" y="1524000"/>
                </a:lnTo>
                <a:cubicBezTo>
                  <a:pt x="45490" y="1524000"/>
                  <a:pt x="0" y="1478510"/>
                  <a:pt x="0" y="14223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8A75F5">
              <a:alpha val="10196"/>
            </a:srgbClr>
          </a:solidFill>
          <a:ln/>
          <a:effectLst>
            <a:outerShdw sx="100000" sy="100000" kx="0" ky="0" algn="bl" rotWithShape="0" blurRad="76200" dist="50800" dir="5400000">
              <a:srgbClr val="000000">
                <a:alpha val="10196"/>
              </a:srgbClr>
            </a:outerShdw>
          </a:effectLst>
        </p:spPr>
      </p:sp>
      <p:pic>
        <p:nvPicPr>
          <p:cNvPr id="9" name="Image 3" descr="https://kimi-web-img.moonshot.cn/img/www.cryptopolitan.com/027228f9cc07c009cd621ce6c84a9008795dc9f6.jpg">    </p:cNvPr>
          <p:cNvPicPr>
            <a:picLocks noChangeAspect="1"/>
          </p:cNvPicPr>
          <p:nvPr/>
        </p:nvPicPr>
        <p:blipFill>
          <a:blip r:embed="rId4"/>
          <a:srcRect l="23750" r="23750" t="0" b="0"/>
          <a:stretch/>
        </p:blipFill>
        <p:spPr>
          <a:xfrm>
            <a:off x="4203700" y="2413000"/>
            <a:ext cx="812800" cy="812800"/>
          </a:xfrm>
          <a:prstGeom prst="roundRect">
            <a:avLst>
              <a:gd name="adj" fmla="val 50000"/>
            </a:avLst>
          </a:prstGeom>
        </p:spPr>
      </p:pic>
      <p:sp>
        <p:nvSpPr>
          <p:cNvPr id="10" name="Text 4"/>
          <p:cNvSpPr/>
          <p:nvPr/>
        </p:nvSpPr>
        <p:spPr>
          <a:xfrm>
            <a:off x="4116189" y="3327400"/>
            <a:ext cx="1092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Codex CLI</a:t>
            </a:r>
            <a:endParaRPr lang="en-US" sz="1600" dirty="0"/>
          </a:p>
        </p:txBody>
      </p:sp>
      <p:sp>
        <p:nvSpPr>
          <p:cNvPr id="11" name="Shape 5"/>
          <p:cNvSpPr/>
          <p:nvPr/>
        </p:nvSpPr>
        <p:spPr>
          <a:xfrm>
            <a:off x="6197600" y="2260600"/>
            <a:ext cx="2768600" cy="1524000"/>
          </a:xfrm>
          <a:custGeom>
            <a:avLst/>
            <a:gdLst/>
            <a:ahLst/>
            <a:cxnLst/>
            <a:rect l="l" t="t" r="r" b="b"/>
            <a:pathLst>
              <a:path w="2768600" h="1524000">
                <a:moveTo>
                  <a:pt x="101605" y="0"/>
                </a:moveTo>
                <a:lnTo>
                  <a:pt x="2666995" y="0"/>
                </a:lnTo>
                <a:cubicBezTo>
                  <a:pt x="2723110" y="0"/>
                  <a:pt x="2768600" y="45490"/>
                  <a:pt x="2768600" y="101605"/>
                </a:cubicBezTo>
                <a:lnTo>
                  <a:pt x="2768600" y="1422395"/>
                </a:lnTo>
                <a:cubicBezTo>
                  <a:pt x="2768600" y="1478510"/>
                  <a:pt x="2723110" y="1524000"/>
                  <a:pt x="2666995" y="1524000"/>
                </a:cubicBezTo>
                <a:lnTo>
                  <a:pt x="101605" y="1524000"/>
                </a:lnTo>
                <a:cubicBezTo>
                  <a:pt x="45490" y="1524000"/>
                  <a:pt x="0" y="1478510"/>
                  <a:pt x="0" y="14223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8A75F5">
              <a:alpha val="10196"/>
            </a:srgbClr>
          </a:solidFill>
          <a:ln/>
          <a:effectLst>
            <a:outerShdw sx="100000" sy="100000" kx="0" ky="0" algn="bl" rotWithShape="0" blurRad="76200" dist="50800" dir="5400000">
              <a:srgbClr val="000000">
                <a:alpha val="10196"/>
              </a:srgbClr>
            </a:outerShdw>
          </a:effectLst>
        </p:spPr>
      </p:sp>
      <p:pic>
        <p:nvPicPr>
          <p:cNvPr id="12" name="Image 4" descr="https://kimi-web-img.moonshot.cn/img/mail.ds.com.cn/2d9db8dc4a7d0480871c9151a17d0f913905eb40.png">    </p:cNvPr>
          <p:cNvPicPr>
            <a:picLocks noChangeAspect="1"/>
          </p:cNvPicPr>
          <p:nvPr/>
        </p:nvPicPr>
        <p:blipFill>
          <a:blip r:embed="rId5"/>
          <a:srcRect l="5002" r="5002" t="0" b="0"/>
          <a:stretch/>
        </p:blipFill>
        <p:spPr>
          <a:xfrm>
            <a:off x="7175500" y="2413000"/>
            <a:ext cx="812800" cy="812800"/>
          </a:xfrm>
          <a:prstGeom prst="roundRect">
            <a:avLst>
              <a:gd name="adj" fmla="val 50000"/>
            </a:avLst>
          </a:prstGeom>
        </p:spPr>
      </p:pic>
      <p:sp>
        <p:nvSpPr>
          <p:cNvPr id="13" name="Text 6"/>
          <p:cNvSpPr/>
          <p:nvPr/>
        </p:nvSpPr>
        <p:spPr>
          <a:xfrm>
            <a:off x="7115572" y="3327400"/>
            <a:ext cx="1028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DS-Agent</a:t>
            </a: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9169400" y="2260600"/>
            <a:ext cx="2768600" cy="1524000"/>
          </a:xfrm>
          <a:custGeom>
            <a:avLst/>
            <a:gdLst/>
            <a:ahLst/>
            <a:cxnLst/>
            <a:rect l="l" t="t" r="r" b="b"/>
            <a:pathLst>
              <a:path w="2768600" h="1524000">
                <a:moveTo>
                  <a:pt x="101605" y="0"/>
                </a:moveTo>
                <a:lnTo>
                  <a:pt x="2666995" y="0"/>
                </a:lnTo>
                <a:cubicBezTo>
                  <a:pt x="2723110" y="0"/>
                  <a:pt x="2768600" y="45490"/>
                  <a:pt x="2768600" y="101605"/>
                </a:cubicBezTo>
                <a:lnTo>
                  <a:pt x="2768600" y="1422395"/>
                </a:lnTo>
                <a:cubicBezTo>
                  <a:pt x="2768600" y="1478510"/>
                  <a:pt x="2723110" y="1524000"/>
                  <a:pt x="2666995" y="1524000"/>
                </a:cubicBezTo>
                <a:lnTo>
                  <a:pt x="101605" y="1524000"/>
                </a:lnTo>
                <a:cubicBezTo>
                  <a:pt x="45490" y="1524000"/>
                  <a:pt x="0" y="1478510"/>
                  <a:pt x="0" y="14223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8A75F5">
              <a:alpha val="10196"/>
            </a:srgbClr>
          </a:solidFill>
          <a:ln/>
          <a:effectLst>
            <a:outerShdw sx="100000" sy="100000" kx="0" ky="0" algn="bl" rotWithShape="0" blurRad="76200" dist="50800" dir="5400000">
              <a:srgbClr val="000000">
                <a:alpha val="10196"/>
              </a:srgbClr>
            </a:outerShdw>
          </a:effectLst>
        </p:spPr>
      </p:sp>
      <p:pic>
        <p:nvPicPr>
          <p:cNvPr id="15" name="Image 5" descr="https://kimi-web-img.moonshot.cn/img/www.kaggle.com/21230c75e5eaf88756b50d1d3249353174e4031d.png">    </p:cNvPr>
          <p:cNvPicPr>
            <a:picLocks noChangeAspect="1"/>
          </p:cNvPicPr>
          <p:nvPr/>
        </p:nvPicPr>
        <p:blipFill>
          <a:blip r:embed="rId6"/>
          <a:srcRect l="32083" r="32083" t="0" b="0"/>
          <a:stretch/>
        </p:blipFill>
        <p:spPr>
          <a:xfrm>
            <a:off x="10147300" y="2413000"/>
            <a:ext cx="812800" cy="812800"/>
          </a:xfrm>
          <a:prstGeom prst="roundRect">
            <a:avLst>
              <a:gd name="adj" fmla="val 50000"/>
            </a:avLst>
          </a:prstGeom>
        </p:spPr>
      </p:pic>
      <p:sp>
        <p:nvSpPr>
          <p:cNvPr id="16" name="Text 8"/>
          <p:cNvSpPr/>
          <p:nvPr/>
        </p:nvSpPr>
        <p:spPr>
          <a:xfrm>
            <a:off x="9975255" y="3327400"/>
            <a:ext cx="1257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AutoKaggle</a:t>
            </a:r>
            <a:endParaRPr lang="en-US" sz="1600" dirty="0"/>
          </a:p>
        </p:txBody>
      </p:sp>
      <p:sp>
        <p:nvSpPr>
          <p:cNvPr id="17" name="Shape 9"/>
          <p:cNvSpPr/>
          <p:nvPr/>
        </p:nvSpPr>
        <p:spPr>
          <a:xfrm>
            <a:off x="254000" y="4089400"/>
            <a:ext cx="11684000" cy="1270000"/>
          </a:xfrm>
          <a:custGeom>
            <a:avLst/>
            <a:gdLst/>
            <a:ahLst/>
            <a:cxnLst/>
            <a:rect l="l" t="t" r="r" b="b"/>
            <a:pathLst>
              <a:path w="11684000" h="1270000">
                <a:moveTo>
                  <a:pt x="101600" y="0"/>
                </a:moveTo>
                <a:lnTo>
                  <a:pt x="11582400" y="0"/>
                </a:lnTo>
                <a:cubicBezTo>
                  <a:pt x="11638475" y="0"/>
                  <a:pt x="11684000" y="45525"/>
                  <a:pt x="11684000" y="101600"/>
                </a:cubicBezTo>
                <a:lnTo>
                  <a:pt x="11684000" y="1168400"/>
                </a:lnTo>
                <a:cubicBezTo>
                  <a:pt x="11684000" y="1224475"/>
                  <a:pt x="11638475" y="1270000"/>
                  <a:pt x="115824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F8A8D8">
              <a:alpha val="20000"/>
            </a:srgbClr>
          </a:solidFill>
          <a:ln/>
        </p:spPr>
      </p:sp>
      <p:sp>
        <p:nvSpPr>
          <p:cNvPr id="18" name="Shape 10"/>
          <p:cNvSpPr/>
          <p:nvPr/>
        </p:nvSpPr>
        <p:spPr>
          <a:xfrm>
            <a:off x="1609725" y="44958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249674" y="27682"/>
                </a:moveTo>
                <a:cubicBezTo>
                  <a:pt x="237083" y="10269"/>
                  <a:pt x="216902" y="0"/>
                  <a:pt x="195471" y="0"/>
                </a:cubicBezTo>
                <a:cubicBezTo>
                  <a:pt x="158502" y="0"/>
                  <a:pt x="128588" y="29914"/>
                  <a:pt x="128588" y="66883"/>
                </a:cubicBezTo>
                <a:lnTo>
                  <a:pt x="128588" y="69026"/>
                </a:lnTo>
                <a:cubicBezTo>
                  <a:pt x="128588" y="126534"/>
                  <a:pt x="201811" y="188149"/>
                  <a:pt x="237708" y="214848"/>
                </a:cubicBezTo>
                <a:cubicBezTo>
                  <a:pt x="249317" y="223510"/>
                  <a:pt x="264944" y="223510"/>
                  <a:pt x="276552" y="214848"/>
                </a:cubicBezTo>
                <a:cubicBezTo>
                  <a:pt x="312450" y="188059"/>
                  <a:pt x="385673" y="126534"/>
                  <a:pt x="385673" y="69026"/>
                </a:cubicBezTo>
                <a:lnTo>
                  <a:pt x="385673" y="66883"/>
                </a:lnTo>
                <a:cubicBezTo>
                  <a:pt x="385673" y="29914"/>
                  <a:pt x="355759" y="0"/>
                  <a:pt x="318790" y="0"/>
                </a:cubicBezTo>
                <a:cubicBezTo>
                  <a:pt x="297359" y="0"/>
                  <a:pt x="277178" y="10269"/>
                  <a:pt x="264587" y="27682"/>
                </a:cubicBezTo>
                <a:lnTo>
                  <a:pt x="257175" y="38130"/>
                </a:lnTo>
                <a:lnTo>
                  <a:pt x="249674" y="27682"/>
                </a:lnTo>
                <a:close/>
                <a:moveTo>
                  <a:pt x="97601" y="304949"/>
                </a:moveTo>
                <a:lnTo>
                  <a:pt x="59561" y="342900"/>
                </a:lnTo>
                <a:lnTo>
                  <a:pt x="28575" y="342900"/>
                </a:lnTo>
                <a:cubicBezTo>
                  <a:pt x="12769" y="342900"/>
                  <a:pt x="0" y="355669"/>
                  <a:pt x="0" y="371475"/>
                </a:cubicBezTo>
                <a:lnTo>
                  <a:pt x="0" y="428625"/>
                </a:lnTo>
                <a:cubicBezTo>
                  <a:pt x="0" y="444431"/>
                  <a:pt x="12769" y="457200"/>
                  <a:pt x="28575" y="457200"/>
                </a:cubicBezTo>
                <a:lnTo>
                  <a:pt x="314771" y="457200"/>
                </a:lnTo>
                <a:cubicBezTo>
                  <a:pt x="340668" y="457200"/>
                  <a:pt x="365939" y="448895"/>
                  <a:pt x="386834" y="433536"/>
                </a:cubicBezTo>
                <a:lnTo>
                  <a:pt x="499884" y="350222"/>
                </a:lnTo>
                <a:cubicBezTo>
                  <a:pt x="515779" y="338524"/>
                  <a:pt x="519172" y="316200"/>
                  <a:pt x="507474" y="300305"/>
                </a:cubicBezTo>
                <a:cubicBezTo>
                  <a:pt x="495776" y="284411"/>
                  <a:pt x="473452" y="281017"/>
                  <a:pt x="457557" y="292715"/>
                </a:cubicBezTo>
                <a:lnTo>
                  <a:pt x="350580" y="371475"/>
                </a:lnTo>
                <a:lnTo>
                  <a:pt x="250031" y="371475"/>
                </a:lnTo>
                <a:cubicBezTo>
                  <a:pt x="238155" y="371475"/>
                  <a:pt x="228600" y="361920"/>
                  <a:pt x="228600" y="350044"/>
                </a:cubicBezTo>
                <a:cubicBezTo>
                  <a:pt x="228600" y="338167"/>
                  <a:pt x="238155" y="328613"/>
                  <a:pt x="250031" y="328613"/>
                </a:cubicBezTo>
                <a:lnTo>
                  <a:pt x="314325" y="328613"/>
                </a:lnTo>
                <a:cubicBezTo>
                  <a:pt x="330131" y="328613"/>
                  <a:pt x="342900" y="315843"/>
                  <a:pt x="342900" y="300038"/>
                </a:cubicBezTo>
                <a:cubicBezTo>
                  <a:pt x="342900" y="284232"/>
                  <a:pt x="330131" y="271463"/>
                  <a:pt x="314325" y="271463"/>
                </a:cubicBezTo>
                <a:lnTo>
                  <a:pt x="178415" y="271463"/>
                </a:lnTo>
                <a:cubicBezTo>
                  <a:pt x="148144" y="271463"/>
                  <a:pt x="119033" y="283518"/>
                  <a:pt x="97601" y="304949"/>
                </a:cubicBezTo>
                <a:close/>
              </a:path>
            </a:pathLst>
          </a:custGeom>
          <a:solidFill>
            <a:srgbClr val="F8A8D8"/>
          </a:solidFill>
          <a:ln/>
        </p:spPr>
      </p:sp>
      <p:sp>
        <p:nvSpPr>
          <p:cNvPr id="19" name="Text 11"/>
          <p:cNvSpPr/>
          <p:nvPr/>
        </p:nvSpPr>
        <p:spPr>
          <a:xfrm>
            <a:off x="3479800" y="4292600"/>
            <a:ext cx="838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公平增强原则</a:t>
            </a:r>
            <a:endParaRPr lang="en-US" sz="1600" dirty="0"/>
          </a:p>
        </p:txBody>
      </p:sp>
      <p:sp>
        <p:nvSpPr>
          <p:cNvPr id="20" name="Text 12"/>
          <p:cNvSpPr/>
          <p:nvPr/>
        </p:nvSpPr>
        <p:spPr>
          <a:xfrm>
            <a:off x="3479800" y="4648200"/>
            <a:ext cx="8343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为消除数据理解差异，统一提供</a:t>
            </a:r>
            <a:pPr>
              <a:lnSpc>
                <a:spcPct val="120000"/>
              </a:lnSpc>
            </a:pPr>
            <a:r>
              <a:rPr lang="en-US" sz="14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MLZero感知输出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。对缺乏执行或结果保存功能的系统，人工补全</a:t>
            </a:r>
            <a:pPr>
              <a:lnSpc>
                <a:spcPct val="120000"/>
              </a:lnSpc>
            </a:pPr>
            <a:r>
              <a:rPr lang="en-US" sz="14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最小必要操作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，确保所有方法在同一端到端协议下比较。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7-d2nfa298bjvh7rlj0gcg.png">    </p:cNvPr>
          <p:cNvPicPr>
            <a:picLocks noChangeAspect="1"/>
          </p:cNvPicPr>
          <p:nvPr/>
        </p:nvPicPr>
        <p:blipFill>
          <a:blip r:embed="rId1">
            <a:alphaModFix amt="10000"/>
          </a:blip>
          <a:srcRect l="26" r="26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40-d2nfa318bjvh7rlj0gfg.jpg">    </p:cNvPr>
          <p:cNvPicPr>
            <a:picLocks noChangeAspect="1"/>
          </p:cNvPicPr>
          <p:nvPr/>
        </p:nvPicPr>
        <p:blipFill>
          <a:blip r:embed="rId2"/>
          <a:srcRect l="0" r="0" t="3" b="3"/>
          <a:stretch/>
        </p:blipFill>
        <p:spPr>
          <a:xfrm>
            <a:off x="0" y="0"/>
            <a:ext cx="12214225" cy="695388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49605" y="1609090"/>
            <a:ext cx="6096000" cy="13220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49605" y="2985135"/>
            <a:ext cx="8241665" cy="829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实验结果与消融分析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7-d2nfa298bjvh7rlj0gcg.png">    </p:cNvPr>
          <p:cNvPicPr>
            <a:picLocks noChangeAspect="1"/>
          </p:cNvPicPr>
          <p:nvPr/>
        </p:nvPicPr>
        <p:blipFill>
          <a:blip r:embed="rId1">
            <a:alphaModFix amt="10000"/>
          </a:blip>
          <a:srcRect l="26" r="26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41-d2nfa398bjvh7rlj0gig.png">    </p:cNvPr>
          <p:cNvPicPr>
            <a:picLocks noChangeAspect="1"/>
          </p:cNvPicPr>
          <p:nvPr/>
        </p:nvPicPr>
        <p:blipFill>
          <a:blip r:embed="rId2"/>
          <a:srcRect l="26" r="26" t="0" b="0"/>
          <a:stretch/>
        </p:blipFill>
        <p:spPr>
          <a:xfrm>
            <a:off x="635" y="-635"/>
            <a:ext cx="12207240" cy="6885305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5097145" y="1184275"/>
            <a:ext cx="5905500" cy="673100"/>
          </a:xfrm>
          <a:prstGeom prst="roundRect">
            <a:avLst>
              <a:gd name="adj" fmla="val 50000"/>
            </a:avLst>
          </a:prstGeom>
          <a:solidFill>
            <a:srgbClr val="EAFAFE">
              <a:alpha val="63137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5097145" y="1184275"/>
            <a:ext cx="5905500" cy="6731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 flipH="1">
            <a:off x="6279515" y="1286510"/>
            <a:ext cx="12700" cy="467995"/>
          </a:xfrm>
          <a:prstGeom prst="line">
            <a:avLst/>
          </a:prstGeom>
          <a:noFill/>
          <a:ln w="19050">
            <a:solidFill>
              <a:srgbClr val="E1ADFD"/>
            </a:solidFill>
            <a:prstDash val="solid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5097145" y="2024380"/>
            <a:ext cx="5905500" cy="673100"/>
          </a:xfrm>
          <a:prstGeom prst="roundRect">
            <a:avLst>
              <a:gd name="adj" fmla="val 50000"/>
            </a:avLst>
          </a:prstGeom>
          <a:solidFill>
            <a:srgbClr val="EAFAFE">
              <a:alpha val="63137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5097145" y="2024380"/>
            <a:ext cx="5905500" cy="6731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 flipH="1">
            <a:off x="6279515" y="2126615"/>
            <a:ext cx="12700" cy="467995"/>
          </a:xfrm>
          <a:prstGeom prst="line">
            <a:avLst/>
          </a:prstGeom>
          <a:noFill/>
          <a:ln w="19050">
            <a:solidFill>
              <a:srgbClr val="E1ADFD"/>
            </a:solidFill>
            <a:prstDash val="solid"/>
            <a:headEnd type="none"/>
            <a:tailEnd type="none"/>
          </a:ln>
        </p:spPr>
      </p:sp>
      <p:sp>
        <p:nvSpPr>
          <p:cNvPr id="10" name="Shape 6"/>
          <p:cNvSpPr/>
          <p:nvPr/>
        </p:nvSpPr>
        <p:spPr>
          <a:xfrm>
            <a:off x="5097145" y="2864485"/>
            <a:ext cx="5905500" cy="673100"/>
          </a:xfrm>
          <a:prstGeom prst="roundRect">
            <a:avLst>
              <a:gd name="adj" fmla="val 50000"/>
            </a:avLst>
          </a:prstGeom>
          <a:solidFill>
            <a:srgbClr val="EAFAFE">
              <a:alpha val="63137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5097145" y="2864485"/>
            <a:ext cx="5905500" cy="6731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 flipH="1">
            <a:off x="6279515" y="2966720"/>
            <a:ext cx="12700" cy="467995"/>
          </a:xfrm>
          <a:prstGeom prst="line">
            <a:avLst/>
          </a:prstGeom>
          <a:noFill/>
          <a:ln w="19050">
            <a:solidFill>
              <a:srgbClr val="E1ADFD"/>
            </a:solidFill>
            <a:prstDash val="solid"/>
            <a:headEnd type="none"/>
            <a:tailEnd type="none"/>
          </a:ln>
        </p:spPr>
      </p:sp>
      <p:sp>
        <p:nvSpPr>
          <p:cNvPr id="13" name="Shape 9"/>
          <p:cNvSpPr/>
          <p:nvPr/>
        </p:nvSpPr>
        <p:spPr>
          <a:xfrm>
            <a:off x="5097145" y="3704590"/>
            <a:ext cx="5905500" cy="673100"/>
          </a:xfrm>
          <a:prstGeom prst="roundRect">
            <a:avLst>
              <a:gd name="adj" fmla="val 50000"/>
            </a:avLst>
          </a:prstGeom>
          <a:solidFill>
            <a:srgbClr val="EAFAFE">
              <a:alpha val="63137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5097145" y="3704590"/>
            <a:ext cx="5905500" cy="6731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 flipH="1">
            <a:off x="6279515" y="3806825"/>
            <a:ext cx="12700" cy="467995"/>
          </a:xfrm>
          <a:prstGeom prst="line">
            <a:avLst/>
          </a:prstGeom>
          <a:noFill/>
          <a:ln w="19050">
            <a:solidFill>
              <a:srgbClr val="E1ADFD"/>
            </a:solidFill>
            <a:prstDash val="solid"/>
            <a:headEnd type="none"/>
            <a:tailEnd type="none"/>
          </a:ln>
        </p:spPr>
      </p:sp>
      <p:sp>
        <p:nvSpPr>
          <p:cNvPr id="16" name="Shape 12"/>
          <p:cNvSpPr/>
          <p:nvPr/>
        </p:nvSpPr>
        <p:spPr>
          <a:xfrm>
            <a:off x="5097145" y="4544695"/>
            <a:ext cx="5905500" cy="673100"/>
          </a:xfrm>
          <a:prstGeom prst="roundRect">
            <a:avLst>
              <a:gd name="adj" fmla="val 50000"/>
            </a:avLst>
          </a:prstGeom>
          <a:solidFill>
            <a:srgbClr val="EAFAFE">
              <a:alpha val="63137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5097145" y="4544695"/>
            <a:ext cx="5905500" cy="6731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 flipH="1">
            <a:off x="6279515" y="4646930"/>
            <a:ext cx="12700" cy="467995"/>
          </a:xfrm>
          <a:prstGeom prst="line">
            <a:avLst/>
          </a:prstGeom>
          <a:noFill/>
          <a:ln w="19050">
            <a:solidFill>
              <a:srgbClr val="E1ADFD"/>
            </a:solidFill>
            <a:prstDash val="solid"/>
            <a:headEnd type="none"/>
            <a:tailEnd type="none"/>
          </a:ln>
        </p:spPr>
      </p:sp>
      <p:sp>
        <p:nvSpPr>
          <p:cNvPr id="19" name="Shape 15"/>
          <p:cNvSpPr/>
          <p:nvPr/>
        </p:nvSpPr>
        <p:spPr>
          <a:xfrm>
            <a:off x="5097145" y="5384800"/>
            <a:ext cx="5905500" cy="673100"/>
          </a:xfrm>
          <a:prstGeom prst="roundRect">
            <a:avLst>
              <a:gd name="adj" fmla="val 50000"/>
            </a:avLst>
          </a:prstGeom>
          <a:solidFill>
            <a:srgbClr val="EAFAFE">
              <a:alpha val="63137"/>
            </a:srgbClr>
          </a:solidFill>
          <a:ln/>
        </p:spPr>
      </p:sp>
      <p:sp>
        <p:nvSpPr>
          <p:cNvPr id="20" name="Text 16"/>
          <p:cNvSpPr/>
          <p:nvPr/>
        </p:nvSpPr>
        <p:spPr>
          <a:xfrm>
            <a:off x="5097145" y="5384800"/>
            <a:ext cx="5905500" cy="6731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7"/>
          <p:cNvSpPr/>
          <p:nvPr/>
        </p:nvSpPr>
        <p:spPr>
          <a:xfrm flipH="1">
            <a:off x="6279515" y="5487035"/>
            <a:ext cx="12700" cy="467995"/>
          </a:xfrm>
          <a:prstGeom prst="line">
            <a:avLst/>
          </a:prstGeom>
          <a:noFill/>
          <a:ln w="19050">
            <a:solidFill>
              <a:srgbClr val="E1ADFD"/>
            </a:solidFill>
            <a:prstDash val="solid"/>
            <a:headEnd type="none"/>
            <a:tailEnd type="none"/>
          </a:ln>
        </p:spPr>
      </p:sp>
      <p:sp>
        <p:nvSpPr>
          <p:cNvPr id="22" name="Text 18"/>
          <p:cNvSpPr/>
          <p:nvPr/>
        </p:nvSpPr>
        <p:spPr>
          <a:xfrm>
            <a:off x="222885" y="988695"/>
            <a:ext cx="4090670" cy="12725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23" name="Text 19"/>
          <p:cNvSpPr/>
          <p:nvPr/>
        </p:nvSpPr>
        <p:spPr>
          <a:xfrm>
            <a:off x="5281295" y="1229360"/>
            <a:ext cx="1041400" cy="495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E1ADF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4" name="Text 20"/>
          <p:cNvSpPr/>
          <p:nvPr/>
        </p:nvSpPr>
        <p:spPr>
          <a:xfrm>
            <a:off x="6348095" y="1290955"/>
            <a:ext cx="554736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研究背景与动机</a:t>
            </a:r>
            <a:endParaRPr lang="en-US" sz="1600" dirty="0"/>
          </a:p>
        </p:txBody>
      </p:sp>
      <p:sp>
        <p:nvSpPr>
          <p:cNvPr id="25" name="Text 21"/>
          <p:cNvSpPr/>
          <p:nvPr/>
        </p:nvSpPr>
        <p:spPr>
          <a:xfrm>
            <a:off x="5281295" y="2069465"/>
            <a:ext cx="1041400" cy="495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E1ADF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6" name="Text 22"/>
          <p:cNvSpPr/>
          <p:nvPr/>
        </p:nvSpPr>
        <p:spPr>
          <a:xfrm>
            <a:off x="6348095" y="2131060"/>
            <a:ext cx="559816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MLZero系统架构</a:t>
            </a:r>
            <a:endParaRPr lang="en-US" sz="1600" dirty="0"/>
          </a:p>
        </p:txBody>
      </p:sp>
      <p:sp>
        <p:nvSpPr>
          <p:cNvPr id="27" name="Text 23"/>
          <p:cNvSpPr/>
          <p:nvPr/>
        </p:nvSpPr>
        <p:spPr>
          <a:xfrm>
            <a:off x="5281295" y="2909570"/>
            <a:ext cx="1041400" cy="495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E1ADF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8" name="Text 24"/>
          <p:cNvSpPr/>
          <p:nvPr/>
        </p:nvSpPr>
        <p:spPr>
          <a:xfrm>
            <a:off x="6348095" y="2971165"/>
            <a:ext cx="554736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关键技术创新</a:t>
            </a:r>
            <a:endParaRPr lang="en-US" sz="1600" dirty="0"/>
          </a:p>
        </p:txBody>
      </p:sp>
      <p:sp>
        <p:nvSpPr>
          <p:cNvPr id="29" name="Text 25"/>
          <p:cNvSpPr/>
          <p:nvPr/>
        </p:nvSpPr>
        <p:spPr>
          <a:xfrm>
            <a:off x="5281295" y="3749675"/>
            <a:ext cx="1041400" cy="495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E1ADF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0" name="Text 26"/>
          <p:cNvSpPr/>
          <p:nvPr/>
        </p:nvSpPr>
        <p:spPr>
          <a:xfrm>
            <a:off x="6348095" y="3811270"/>
            <a:ext cx="559816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实验设计与基准</a:t>
            </a:r>
            <a:endParaRPr lang="en-US" sz="1600" dirty="0"/>
          </a:p>
        </p:txBody>
      </p:sp>
      <p:sp>
        <p:nvSpPr>
          <p:cNvPr id="31" name="Text 27"/>
          <p:cNvSpPr/>
          <p:nvPr/>
        </p:nvSpPr>
        <p:spPr>
          <a:xfrm>
            <a:off x="5281295" y="4589780"/>
            <a:ext cx="1041400" cy="495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E1ADF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2" name="Text 28"/>
          <p:cNvSpPr/>
          <p:nvPr/>
        </p:nvSpPr>
        <p:spPr>
          <a:xfrm>
            <a:off x="6348095" y="4651375"/>
            <a:ext cx="554736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实验结果与消融分析</a:t>
            </a:r>
            <a:endParaRPr lang="en-US" sz="1600" dirty="0"/>
          </a:p>
        </p:txBody>
      </p:sp>
      <p:sp>
        <p:nvSpPr>
          <p:cNvPr id="33" name="Text 29"/>
          <p:cNvSpPr/>
          <p:nvPr/>
        </p:nvSpPr>
        <p:spPr>
          <a:xfrm>
            <a:off x="5281295" y="5429885"/>
            <a:ext cx="1041400" cy="495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E1ADF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34" name="Text 30"/>
          <p:cNvSpPr/>
          <p:nvPr/>
        </p:nvSpPr>
        <p:spPr>
          <a:xfrm>
            <a:off x="6348095" y="5491480"/>
            <a:ext cx="559816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典型案例解析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7-d2nfa298bjvh7rlj0gcg.png">    </p:cNvPr>
          <p:cNvPicPr>
            <a:picLocks noChangeAspect="1"/>
          </p:cNvPicPr>
          <p:nvPr/>
        </p:nvPicPr>
        <p:blipFill>
          <a:blip r:embed="rId1">
            <a:alphaModFix amt="10000"/>
          </a:blip>
          <a:srcRect l="26" r="26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37-d2nfa298bjvh7rlj0gd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9525"/>
            <a:ext cx="12273280" cy="68853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54000" y="2082800"/>
            <a:ext cx="5727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总体成功率与排名领先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254000" y="2743200"/>
            <a:ext cx="56388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在25数据集三次运行共75次任务中，MLZero默认配置达成</a:t>
            </a:r>
            <a:pPr>
              <a:lnSpc>
                <a:spcPct val="130000"/>
              </a:lnSpc>
            </a:pPr>
            <a:r>
              <a:rPr lang="en-US" sz="3000" b="1" dirty="0">
                <a:solidFill>
                  <a:srgbClr val="8A75F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92%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成功率，平均排名</a:t>
            </a:r>
            <a:pPr>
              <a:lnSpc>
                <a:spcPct val="130000"/>
              </a:lnSpc>
            </a:pPr>
            <a:r>
              <a:rPr lang="en-US" sz="3000" b="1" dirty="0">
                <a:solidFill>
                  <a:srgbClr val="8A75F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2.42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，较第二名提升</a:t>
            </a:r>
            <a:pPr>
              <a:lnSpc>
                <a:spcPct val="130000"/>
              </a:lnSpc>
            </a:pPr>
            <a:r>
              <a:rPr lang="en-US" sz="3000" b="1" dirty="0">
                <a:solidFill>
                  <a:srgbClr val="F8A8D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263%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254000" y="4267200"/>
            <a:ext cx="56261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即使缩减至</a:t>
            </a:r>
            <a:pPr>
              <a:lnSpc>
                <a:spcPct val="120000"/>
              </a:lnSpc>
            </a:pPr>
            <a:r>
              <a:rPr lang="en-US" sz="14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8B模型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，成功率仍达</a:t>
            </a:r>
            <a:pPr>
              <a:lnSpc>
                <a:spcPct val="120000"/>
              </a:lnSpc>
            </a:pPr>
            <a:r>
              <a:rPr lang="en-US" sz="14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45%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，超越多数大模型对手，证明架构优势显著且具备小型化部署潜力。</a:t>
            </a:r>
            <a:endParaRPr lang="en-US" sz="1600" dirty="0"/>
          </a:p>
        </p:txBody>
      </p:sp>
      <p:pic>
        <p:nvPicPr>
          <p:cNvPr id="7" name="Image 2" descr="https://kimi-web-img.moonshot.cn/img/bkimg.cdn.bcebos.com/03bd2071094a1821b60cafe1a8caa758a6322c20">    </p:cNvPr>
          <p:cNvPicPr>
            <a:picLocks noChangeAspect="1"/>
          </p:cNvPicPr>
          <p:nvPr/>
        </p:nvPicPr>
        <p:blipFill>
          <a:blip r:embed="rId3"/>
          <a:srcRect l="18190" r="18190" t="0" b="0"/>
          <a:stretch/>
        </p:blipFill>
        <p:spPr>
          <a:xfrm>
            <a:off x="7391400" y="1803400"/>
            <a:ext cx="3251200" cy="3251200"/>
          </a:xfrm>
          <a:prstGeom prst="roundRect">
            <a:avLst>
              <a:gd name="adj" fmla="val 0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7-d2nfa298bjvh7rlj0gcg.png">    </p:cNvPr>
          <p:cNvPicPr>
            <a:picLocks noChangeAspect="1"/>
          </p:cNvPicPr>
          <p:nvPr/>
        </p:nvPicPr>
        <p:blipFill>
          <a:blip r:embed="rId1">
            <a:alphaModFix amt="10000"/>
          </a:blip>
          <a:srcRect l="26" r="26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37-d2nfa298bjvh7rlj0gd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9525"/>
            <a:ext cx="12273280" cy="68853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8750" y="16764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MLE-Bench Lite：奖牌表现全面领先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>
            <a:off x="1104900" y="24384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FFD700">
              <a:alpha val="30196"/>
            </a:srgbClr>
          </a:solidFill>
          <a:ln/>
        </p:spPr>
      </p:sp>
      <p:sp>
        <p:nvSpPr>
          <p:cNvPr id="6" name="Shape 2"/>
          <p:cNvSpPr/>
          <p:nvPr/>
        </p:nvSpPr>
        <p:spPr>
          <a:xfrm>
            <a:off x="1447800" y="2743200"/>
            <a:ext cx="533400" cy="609600"/>
          </a:xfrm>
          <a:custGeom>
            <a:avLst/>
            <a:gdLst/>
            <a:ahLst/>
            <a:cxnLst/>
            <a:rect l="l" t="t" r="r" b="b"/>
            <a:pathLst>
              <a:path w="533400" h="609600">
                <a:moveTo>
                  <a:pt x="267057" y="152400"/>
                </a:moveTo>
                <a:lnTo>
                  <a:pt x="166330" y="-15359"/>
                </a:lnTo>
                <a:cubicBezTo>
                  <a:pt x="158591" y="-28218"/>
                  <a:pt x="142399" y="-32861"/>
                  <a:pt x="129064" y="-26194"/>
                </a:cubicBezTo>
                <a:lnTo>
                  <a:pt x="25956" y="25360"/>
                </a:lnTo>
                <a:cubicBezTo>
                  <a:pt x="11787" y="32385"/>
                  <a:pt x="6072" y="49530"/>
                  <a:pt x="13097" y="63698"/>
                </a:cubicBezTo>
                <a:lnTo>
                  <a:pt x="95964" y="229314"/>
                </a:lnTo>
                <a:cubicBezTo>
                  <a:pt x="60127" y="269677"/>
                  <a:pt x="38457" y="322778"/>
                  <a:pt x="38457" y="381000"/>
                </a:cubicBezTo>
                <a:cubicBezTo>
                  <a:pt x="38457" y="507206"/>
                  <a:pt x="140851" y="609600"/>
                  <a:pt x="267057" y="609600"/>
                </a:cubicBezTo>
                <a:cubicBezTo>
                  <a:pt x="393263" y="609600"/>
                  <a:pt x="495657" y="507206"/>
                  <a:pt x="495657" y="381000"/>
                </a:cubicBezTo>
                <a:cubicBezTo>
                  <a:pt x="495657" y="322778"/>
                  <a:pt x="473869" y="269677"/>
                  <a:pt x="438150" y="229314"/>
                </a:cubicBezTo>
                <a:lnTo>
                  <a:pt x="521018" y="63698"/>
                </a:lnTo>
                <a:cubicBezTo>
                  <a:pt x="528042" y="49530"/>
                  <a:pt x="522327" y="32385"/>
                  <a:pt x="508278" y="25360"/>
                </a:cubicBezTo>
                <a:lnTo>
                  <a:pt x="405051" y="-26313"/>
                </a:lnTo>
                <a:cubicBezTo>
                  <a:pt x="391716" y="-32980"/>
                  <a:pt x="375404" y="-28218"/>
                  <a:pt x="367784" y="-15478"/>
                </a:cubicBezTo>
                <a:lnTo>
                  <a:pt x="267057" y="152400"/>
                </a:lnTo>
                <a:close/>
                <a:moveTo>
                  <a:pt x="303728" y="322064"/>
                </a:moveTo>
                <a:cubicBezTo>
                  <a:pt x="305395" y="325398"/>
                  <a:pt x="308491" y="327660"/>
                  <a:pt x="312063" y="328136"/>
                </a:cubicBezTo>
                <a:lnTo>
                  <a:pt x="371713" y="336828"/>
                </a:lnTo>
                <a:cubicBezTo>
                  <a:pt x="380881" y="338138"/>
                  <a:pt x="384453" y="349329"/>
                  <a:pt x="377904" y="355878"/>
                </a:cubicBezTo>
                <a:lnTo>
                  <a:pt x="334685" y="398026"/>
                </a:lnTo>
                <a:cubicBezTo>
                  <a:pt x="332065" y="400645"/>
                  <a:pt x="330875" y="404217"/>
                  <a:pt x="331470" y="407908"/>
                </a:cubicBezTo>
                <a:lnTo>
                  <a:pt x="341709" y="467320"/>
                </a:lnTo>
                <a:cubicBezTo>
                  <a:pt x="343257" y="476369"/>
                  <a:pt x="333732" y="483394"/>
                  <a:pt x="325517" y="479108"/>
                </a:cubicBezTo>
                <a:lnTo>
                  <a:pt x="272177" y="451009"/>
                </a:lnTo>
                <a:cubicBezTo>
                  <a:pt x="268962" y="449342"/>
                  <a:pt x="265033" y="449342"/>
                  <a:pt x="261818" y="451009"/>
                </a:cubicBezTo>
                <a:lnTo>
                  <a:pt x="208478" y="479108"/>
                </a:lnTo>
                <a:cubicBezTo>
                  <a:pt x="200263" y="483394"/>
                  <a:pt x="190738" y="476488"/>
                  <a:pt x="192286" y="467320"/>
                </a:cubicBezTo>
                <a:lnTo>
                  <a:pt x="202525" y="407908"/>
                </a:lnTo>
                <a:cubicBezTo>
                  <a:pt x="203121" y="404336"/>
                  <a:pt x="201930" y="400645"/>
                  <a:pt x="199311" y="398026"/>
                </a:cubicBezTo>
                <a:lnTo>
                  <a:pt x="156091" y="355878"/>
                </a:lnTo>
                <a:cubicBezTo>
                  <a:pt x="149423" y="349448"/>
                  <a:pt x="153114" y="338257"/>
                  <a:pt x="162282" y="336828"/>
                </a:cubicBezTo>
                <a:lnTo>
                  <a:pt x="221933" y="328136"/>
                </a:lnTo>
                <a:cubicBezTo>
                  <a:pt x="225504" y="327660"/>
                  <a:pt x="228719" y="325279"/>
                  <a:pt x="230267" y="322064"/>
                </a:cubicBezTo>
                <a:lnTo>
                  <a:pt x="256937" y="268010"/>
                </a:lnTo>
                <a:cubicBezTo>
                  <a:pt x="260985" y="259675"/>
                  <a:pt x="272772" y="259675"/>
                  <a:pt x="276939" y="268010"/>
                </a:cubicBezTo>
                <a:lnTo>
                  <a:pt x="303609" y="322064"/>
                </a:lnTo>
                <a:close/>
              </a:path>
            </a:pathLst>
          </a:custGeom>
          <a:solidFill>
            <a:srgbClr val="FFD700"/>
          </a:solidFill>
          <a:ln/>
        </p:spPr>
      </p:sp>
      <p:sp>
        <p:nvSpPr>
          <p:cNvPr id="7" name="Text 3"/>
          <p:cNvSpPr/>
          <p:nvPr/>
        </p:nvSpPr>
        <p:spPr>
          <a:xfrm>
            <a:off x="990600" y="3759200"/>
            <a:ext cx="1447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6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054100" y="4267200"/>
            <a:ext cx="132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金牌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4025900" y="24384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C0C0C0">
              <a:alpha val="30196"/>
            </a:srgbClr>
          </a:solidFill>
          <a:ln/>
        </p:spPr>
      </p:sp>
      <p:sp>
        <p:nvSpPr>
          <p:cNvPr id="10" name="Shape 6"/>
          <p:cNvSpPr/>
          <p:nvPr/>
        </p:nvSpPr>
        <p:spPr>
          <a:xfrm>
            <a:off x="4368800" y="2743200"/>
            <a:ext cx="533400" cy="609600"/>
          </a:xfrm>
          <a:custGeom>
            <a:avLst/>
            <a:gdLst/>
            <a:ahLst/>
            <a:cxnLst/>
            <a:rect l="l" t="t" r="r" b="b"/>
            <a:pathLst>
              <a:path w="533400" h="609600">
                <a:moveTo>
                  <a:pt x="267057" y="152400"/>
                </a:moveTo>
                <a:lnTo>
                  <a:pt x="166330" y="-15359"/>
                </a:lnTo>
                <a:cubicBezTo>
                  <a:pt x="158591" y="-28218"/>
                  <a:pt x="142399" y="-32861"/>
                  <a:pt x="129064" y="-26194"/>
                </a:cubicBezTo>
                <a:lnTo>
                  <a:pt x="25956" y="25360"/>
                </a:lnTo>
                <a:cubicBezTo>
                  <a:pt x="11787" y="32385"/>
                  <a:pt x="6072" y="49530"/>
                  <a:pt x="13097" y="63698"/>
                </a:cubicBezTo>
                <a:lnTo>
                  <a:pt x="95964" y="229314"/>
                </a:lnTo>
                <a:cubicBezTo>
                  <a:pt x="60127" y="269677"/>
                  <a:pt x="38457" y="322778"/>
                  <a:pt x="38457" y="381000"/>
                </a:cubicBezTo>
                <a:cubicBezTo>
                  <a:pt x="38457" y="507206"/>
                  <a:pt x="140851" y="609600"/>
                  <a:pt x="267057" y="609600"/>
                </a:cubicBezTo>
                <a:cubicBezTo>
                  <a:pt x="393263" y="609600"/>
                  <a:pt x="495657" y="507206"/>
                  <a:pt x="495657" y="381000"/>
                </a:cubicBezTo>
                <a:cubicBezTo>
                  <a:pt x="495657" y="322778"/>
                  <a:pt x="473869" y="269677"/>
                  <a:pt x="438150" y="229314"/>
                </a:cubicBezTo>
                <a:lnTo>
                  <a:pt x="521018" y="63698"/>
                </a:lnTo>
                <a:cubicBezTo>
                  <a:pt x="528042" y="49530"/>
                  <a:pt x="522327" y="32385"/>
                  <a:pt x="508278" y="25360"/>
                </a:cubicBezTo>
                <a:lnTo>
                  <a:pt x="405051" y="-26313"/>
                </a:lnTo>
                <a:cubicBezTo>
                  <a:pt x="391716" y="-32980"/>
                  <a:pt x="375404" y="-28218"/>
                  <a:pt x="367784" y="-15478"/>
                </a:cubicBezTo>
                <a:lnTo>
                  <a:pt x="267057" y="152400"/>
                </a:lnTo>
                <a:close/>
                <a:moveTo>
                  <a:pt x="303728" y="322064"/>
                </a:moveTo>
                <a:cubicBezTo>
                  <a:pt x="305395" y="325398"/>
                  <a:pt x="308491" y="327660"/>
                  <a:pt x="312063" y="328136"/>
                </a:cubicBezTo>
                <a:lnTo>
                  <a:pt x="371713" y="336828"/>
                </a:lnTo>
                <a:cubicBezTo>
                  <a:pt x="380881" y="338138"/>
                  <a:pt x="384453" y="349329"/>
                  <a:pt x="377904" y="355878"/>
                </a:cubicBezTo>
                <a:lnTo>
                  <a:pt x="334685" y="398026"/>
                </a:lnTo>
                <a:cubicBezTo>
                  <a:pt x="332065" y="400645"/>
                  <a:pt x="330875" y="404217"/>
                  <a:pt x="331470" y="407908"/>
                </a:cubicBezTo>
                <a:lnTo>
                  <a:pt x="341709" y="467320"/>
                </a:lnTo>
                <a:cubicBezTo>
                  <a:pt x="343257" y="476369"/>
                  <a:pt x="333732" y="483394"/>
                  <a:pt x="325517" y="479108"/>
                </a:cubicBezTo>
                <a:lnTo>
                  <a:pt x="272177" y="451009"/>
                </a:lnTo>
                <a:cubicBezTo>
                  <a:pt x="268962" y="449342"/>
                  <a:pt x="265033" y="449342"/>
                  <a:pt x="261818" y="451009"/>
                </a:cubicBezTo>
                <a:lnTo>
                  <a:pt x="208478" y="479108"/>
                </a:lnTo>
                <a:cubicBezTo>
                  <a:pt x="200263" y="483394"/>
                  <a:pt x="190738" y="476488"/>
                  <a:pt x="192286" y="467320"/>
                </a:cubicBezTo>
                <a:lnTo>
                  <a:pt x="202525" y="407908"/>
                </a:lnTo>
                <a:cubicBezTo>
                  <a:pt x="203121" y="404336"/>
                  <a:pt x="201930" y="400645"/>
                  <a:pt x="199311" y="398026"/>
                </a:cubicBezTo>
                <a:lnTo>
                  <a:pt x="156091" y="355878"/>
                </a:lnTo>
                <a:cubicBezTo>
                  <a:pt x="149423" y="349448"/>
                  <a:pt x="153114" y="338257"/>
                  <a:pt x="162282" y="336828"/>
                </a:cubicBezTo>
                <a:lnTo>
                  <a:pt x="221933" y="328136"/>
                </a:lnTo>
                <a:cubicBezTo>
                  <a:pt x="225504" y="327660"/>
                  <a:pt x="228719" y="325279"/>
                  <a:pt x="230267" y="322064"/>
                </a:cubicBezTo>
                <a:lnTo>
                  <a:pt x="256937" y="268010"/>
                </a:lnTo>
                <a:cubicBezTo>
                  <a:pt x="260985" y="259675"/>
                  <a:pt x="272772" y="259675"/>
                  <a:pt x="276939" y="268010"/>
                </a:cubicBezTo>
                <a:lnTo>
                  <a:pt x="303609" y="322064"/>
                </a:lnTo>
                <a:close/>
              </a:path>
            </a:pathLst>
          </a:custGeom>
          <a:solidFill>
            <a:srgbClr val="C0C0C0"/>
          </a:solidFill>
          <a:ln/>
        </p:spPr>
      </p:sp>
      <p:sp>
        <p:nvSpPr>
          <p:cNvPr id="11" name="Text 7"/>
          <p:cNvSpPr/>
          <p:nvPr/>
        </p:nvSpPr>
        <p:spPr>
          <a:xfrm>
            <a:off x="3911600" y="3759200"/>
            <a:ext cx="1447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3975100" y="4267200"/>
            <a:ext cx="132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银牌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6946900" y="24384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CD7F32">
              <a:alpha val="30196"/>
            </a:srgbClr>
          </a:solidFill>
          <a:ln/>
        </p:spPr>
      </p:sp>
      <p:sp>
        <p:nvSpPr>
          <p:cNvPr id="14" name="Shape 10"/>
          <p:cNvSpPr/>
          <p:nvPr/>
        </p:nvSpPr>
        <p:spPr>
          <a:xfrm>
            <a:off x="7289800" y="2743200"/>
            <a:ext cx="533400" cy="609600"/>
          </a:xfrm>
          <a:custGeom>
            <a:avLst/>
            <a:gdLst/>
            <a:ahLst/>
            <a:cxnLst/>
            <a:rect l="l" t="t" r="r" b="b"/>
            <a:pathLst>
              <a:path w="533400" h="609600">
                <a:moveTo>
                  <a:pt x="267057" y="152400"/>
                </a:moveTo>
                <a:lnTo>
                  <a:pt x="166330" y="-15359"/>
                </a:lnTo>
                <a:cubicBezTo>
                  <a:pt x="158591" y="-28218"/>
                  <a:pt x="142399" y="-32861"/>
                  <a:pt x="129064" y="-26194"/>
                </a:cubicBezTo>
                <a:lnTo>
                  <a:pt x="25956" y="25360"/>
                </a:lnTo>
                <a:cubicBezTo>
                  <a:pt x="11787" y="32385"/>
                  <a:pt x="6072" y="49530"/>
                  <a:pt x="13097" y="63698"/>
                </a:cubicBezTo>
                <a:lnTo>
                  <a:pt x="95964" y="229314"/>
                </a:lnTo>
                <a:cubicBezTo>
                  <a:pt x="60127" y="269677"/>
                  <a:pt x="38457" y="322778"/>
                  <a:pt x="38457" y="381000"/>
                </a:cubicBezTo>
                <a:cubicBezTo>
                  <a:pt x="38457" y="507206"/>
                  <a:pt x="140851" y="609600"/>
                  <a:pt x="267057" y="609600"/>
                </a:cubicBezTo>
                <a:cubicBezTo>
                  <a:pt x="393263" y="609600"/>
                  <a:pt x="495657" y="507206"/>
                  <a:pt x="495657" y="381000"/>
                </a:cubicBezTo>
                <a:cubicBezTo>
                  <a:pt x="495657" y="322778"/>
                  <a:pt x="473869" y="269677"/>
                  <a:pt x="438150" y="229314"/>
                </a:cubicBezTo>
                <a:lnTo>
                  <a:pt x="521018" y="63698"/>
                </a:lnTo>
                <a:cubicBezTo>
                  <a:pt x="528042" y="49530"/>
                  <a:pt x="522327" y="32385"/>
                  <a:pt x="508278" y="25360"/>
                </a:cubicBezTo>
                <a:lnTo>
                  <a:pt x="405051" y="-26313"/>
                </a:lnTo>
                <a:cubicBezTo>
                  <a:pt x="391716" y="-32980"/>
                  <a:pt x="375404" y="-28218"/>
                  <a:pt x="367784" y="-15478"/>
                </a:cubicBezTo>
                <a:lnTo>
                  <a:pt x="267057" y="152400"/>
                </a:lnTo>
                <a:close/>
                <a:moveTo>
                  <a:pt x="303728" y="322064"/>
                </a:moveTo>
                <a:cubicBezTo>
                  <a:pt x="305395" y="325398"/>
                  <a:pt x="308491" y="327660"/>
                  <a:pt x="312063" y="328136"/>
                </a:cubicBezTo>
                <a:lnTo>
                  <a:pt x="371713" y="336828"/>
                </a:lnTo>
                <a:cubicBezTo>
                  <a:pt x="380881" y="338138"/>
                  <a:pt x="384453" y="349329"/>
                  <a:pt x="377904" y="355878"/>
                </a:cubicBezTo>
                <a:lnTo>
                  <a:pt x="334685" y="398026"/>
                </a:lnTo>
                <a:cubicBezTo>
                  <a:pt x="332065" y="400645"/>
                  <a:pt x="330875" y="404217"/>
                  <a:pt x="331470" y="407908"/>
                </a:cubicBezTo>
                <a:lnTo>
                  <a:pt x="341709" y="467320"/>
                </a:lnTo>
                <a:cubicBezTo>
                  <a:pt x="343257" y="476369"/>
                  <a:pt x="333732" y="483394"/>
                  <a:pt x="325517" y="479108"/>
                </a:cubicBezTo>
                <a:lnTo>
                  <a:pt x="272177" y="451009"/>
                </a:lnTo>
                <a:cubicBezTo>
                  <a:pt x="268962" y="449342"/>
                  <a:pt x="265033" y="449342"/>
                  <a:pt x="261818" y="451009"/>
                </a:cubicBezTo>
                <a:lnTo>
                  <a:pt x="208478" y="479108"/>
                </a:lnTo>
                <a:cubicBezTo>
                  <a:pt x="200263" y="483394"/>
                  <a:pt x="190738" y="476488"/>
                  <a:pt x="192286" y="467320"/>
                </a:cubicBezTo>
                <a:lnTo>
                  <a:pt x="202525" y="407908"/>
                </a:lnTo>
                <a:cubicBezTo>
                  <a:pt x="203121" y="404336"/>
                  <a:pt x="201930" y="400645"/>
                  <a:pt x="199311" y="398026"/>
                </a:cubicBezTo>
                <a:lnTo>
                  <a:pt x="156091" y="355878"/>
                </a:lnTo>
                <a:cubicBezTo>
                  <a:pt x="149423" y="349448"/>
                  <a:pt x="153114" y="338257"/>
                  <a:pt x="162282" y="336828"/>
                </a:cubicBezTo>
                <a:lnTo>
                  <a:pt x="221933" y="328136"/>
                </a:lnTo>
                <a:cubicBezTo>
                  <a:pt x="225504" y="327660"/>
                  <a:pt x="228719" y="325279"/>
                  <a:pt x="230267" y="322064"/>
                </a:cubicBezTo>
                <a:lnTo>
                  <a:pt x="256937" y="268010"/>
                </a:lnTo>
                <a:cubicBezTo>
                  <a:pt x="260985" y="259675"/>
                  <a:pt x="272772" y="259675"/>
                  <a:pt x="276939" y="268010"/>
                </a:cubicBezTo>
                <a:lnTo>
                  <a:pt x="303609" y="322064"/>
                </a:lnTo>
                <a:close/>
              </a:path>
            </a:pathLst>
          </a:custGeom>
          <a:solidFill>
            <a:srgbClr val="CD7F32"/>
          </a:solidFill>
          <a:ln/>
        </p:spPr>
      </p:sp>
      <p:sp>
        <p:nvSpPr>
          <p:cNvPr id="15" name="Text 11"/>
          <p:cNvSpPr/>
          <p:nvPr/>
        </p:nvSpPr>
        <p:spPr>
          <a:xfrm>
            <a:off x="6832600" y="3759200"/>
            <a:ext cx="1447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6896100" y="4267200"/>
            <a:ext cx="132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铜牌</a:t>
            </a: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>
            <a:off x="9867900" y="24384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8A75F5">
              <a:alpha val="30196"/>
            </a:srgbClr>
          </a:solidFill>
          <a:ln/>
        </p:spPr>
      </p:sp>
      <p:sp>
        <p:nvSpPr>
          <p:cNvPr id="18" name="Shape 14"/>
          <p:cNvSpPr/>
          <p:nvPr/>
        </p:nvSpPr>
        <p:spPr>
          <a:xfrm>
            <a:off x="10134600" y="2743200"/>
            <a:ext cx="685800" cy="609600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368498" y="-22503"/>
                </a:moveTo>
                <a:cubicBezTo>
                  <a:pt x="363617" y="-32028"/>
                  <a:pt x="353735" y="-38100"/>
                  <a:pt x="343019" y="-38100"/>
                </a:cubicBezTo>
                <a:cubicBezTo>
                  <a:pt x="332303" y="-38100"/>
                  <a:pt x="322421" y="-32028"/>
                  <a:pt x="317540" y="-22503"/>
                </a:cubicBezTo>
                <a:lnTo>
                  <a:pt x="229910" y="149185"/>
                </a:lnTo>
                <a:lnTo>
                  <a:pt x="39529" y="179427"/>
                </a:lnTo>
                <a:cubicBezTo>
                  <a:pt x="28932" y="181094"/>
                  <a:pt x="20122" y="188595"/>
                  <a:pt x="16788" y="198834"/>
                </a:cubicBezTo>
                <a:cubicBezTo>
                  <a:pt x="13454" y="209074"/>
                  <a:pt x="16193" y="220266"/>
                  <a:pt x="23693" y="227886"/>
                </a:cubicBezTo>
                <a:lnTo>
                  <a:pt x="159901" y="364212"/>
                </a:lnTo>
                <a:lnTo>
                  <a:pt x="129897" y="554593"/>
                </a:lnTo>
                <a:cubicBezTo>
                  <a:pt x="128230" y="565190"/>
                  <a:pt x="132636" y="575905"/>
                  <a:pt x="141327" y="582216"/>
                </a:cubicBezTo>
                <a:cubicBezTo>
                  <a:pt x="150019" y="588526"/>
                  <a:pt x="161449" y="589478"/>
                  <a:pt x="171093" y="584597"/>
                </a:cubicBezTo>
                <a:lnTo>
                  <a:pt x="343019" y="497205"/>
                </a:lnTo>
                <a:lnTo>
                  <a:pt x="514826" y="584597"/>
                </a:lnTo>
                <a:cubicBezTo>
                  <a:pt x="524351" y="589478"/>
                  <a:pt x="535900" y="588526"/>
                  <a:pt x="544592" y="582216"/>
                </a:cubicBezTo>
                <a:cubicBezTo>
                  <a:pt x="553283" y="575905"/>
                  <a:pt x="557689" y="565309"/>
                  <a:pt x="556022" y="554593"/>
                </a:cubicBezTo>
                <a:lnTo>
                  <a:pt x="525899" y="364212"/>
                </a:lnTo>
                <a:lnTo>
                  <a:pt x="662107" y="227886"/>
                </a:lnTo>
                <a:cubicBezTo>
                  <a:pt x="669727" y="220266"/>
                  <a:pt x="672346" y="209074"/>
                  <a:pt x="669012" y="198834"/>
                </a:cubicBezTo>
                <a:cubicBezTo>
                  <a:pt x="665678" y="188595"/>
                  <a:pt x="656987" y="181094"/>
                  <a:pt x="646271" y="179427"/>
                </a:cubicBezTo>
                <a:lnTo>
                  <a:pt x="456009" y="149185"/>
                </a:lnTo>
                <a:lnTo>
                  <a:pt x="368498" y="-22503"/>
                </a:lnTo>
                <a:close/>
              </a:path>
            </a:pathLst>
          </a:custGeom>
          <a:solidFill>
            <a:srgbClr val="8A75F5"/>
          </a:solidFill>
          <a:ln/>
        </p:spPr>
      </p:sp>
      <p:sp>
        <p:nvSpPr>
          <p:cNvPr id="19" name="Text 15"/>
          <p:cNvSpPr/>
          <p:nvPr/>
        </p:nvSpPr>
        <p:spPr>
          <a:xfrm>
            <a:off x="9753600" y="3759200"/>
            <a:ext cx="1447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6</a:t>
            </a: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9817100" y="4267200"/>
            <a:ext cx="132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奖牌总数第一</a:t>
            </a: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203200" y="4876800"/>
            <a:ext cx="1178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成功率</a:t>
            </a:r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8A75F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86%</a:t>
            </a:r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，平均排名</a:t>
            </a:r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8A75F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1.43</a:t>
            </a:r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，全面领先AIDE、MLAB与OpenHands，尤其在跨模态任务上展现稳定高水准。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7-d2nfa298bjvh7rlj0gcg.png">    </p:cNvPr>
          <p:cNvPicPr>
            <a:picLocks noChangeAspect="1"/>
          </p:cNvPicPr>
          <p:nvPr/>
        </p:nvPicPr>
        <p:blipFill>
          <a:blip r:embed="rId1">
            <a:alphaModFix amt="10000"/>
          </a:blip>
          <a:srcRect l="26" r="26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37-d2nfa298bjvh7rlj0gd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9525"/>
            <a:ext cx="12273280" cy="68853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8750" y="43815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消融实验：双记忆贡献量化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>
            <a:off x="457200" y="4641850"/>
            <a:ext cx="2819400" cy="914400"/>
          </a:xfrm>
          <a:custGeom>
            <a:avLst/>
            <a:gdLst/>
            <a:ahLst/>
            <a:cxnLst/>
            <a:rect l="l" t="t" r="r" b="b"/>
            <a:pathLst>
              <a:path w="2819400" h="914400">
                <a:moveTo>
                  <a:pt x="101599" y="0"/>
                </a:moveTo>
                <a:lnTo>
                  <a:pt x="2717801" y="0"/>
                </a:lnTo>
                <a:cubicBezTo>
                  <a:pt x="2773913" y="0"/>
                  <a:pt x="2819400" y="45487"/>
                  <a:pt x="2819400" y="101599"/>
                </a:cubicBezTo>
                <a:lnTo>
                  <a:pt x="2819400" y="914400"/>
                </a:lnTo>
                <a:lnTo>
                  <a:pt x="0" y="914400"/>
                </a:ln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8A75F5"/>
          </a:solidFill>
          <a:ln/>
        </p:spPr>
      </p:sp>
      <p:sp>
        <p:nvSpPr>
          <p:cNvPr id="6" name="Text 2"/>
          <p:cNvSpPr/>
          <p:nvPr/>
        </p:nvSpPr>
        <p:spPr>
          <a:xfrm>
            <a:off x="1458516" y="4743450"/>
            <a:ext cx="1003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92%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1600200" y="5200650"/>
            <a:ext cx="622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成功率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138238" y="5657850"/>
            <a:ext cx="1460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MLZero (默认)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3276600" y="4641850"/>
            <a:ext cx="2819400" cy="914400"/>
          </a:xfrm>
          <a:custGeom>
            <a:avLst/>
            <a:gdLst/>
            <a:ahLst/>
            <a:cxnLst/>
            <a:rect l="l" t="t" r="r" b="b"/>
            <a:pathLst>
              <a:path w="2819400" h="914400">
                <a:moveTo>
                  <a:pt x="101599" y="0"/>
                </a:moveTo>
                <a:lnTo>
                  <a:pt x="2717801" y="0"/>
                </a:lnTo>
                <a:cubicBezTo>
                  <a:pt x="2773913" y="0"/>
                  <a:pt x="2819400" y="45487"/>
                  <a:pt x="2819400" y="101599"/>
                </a:cubicBezTo>
                <a:lnTo>
                  <a:pt x="2819400" y="914400"/>
                </a:lnTo>
                <a:lnTo>
                  <a:pt x="0" y="914400"/>
                </a:ln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8EB8F8"/>
          </a:solidFill>
          <a:ln/>
        </p:spPr>
      </p:sp>
      <p:sp>
        <p:nvSpPr>
          <p:cNvPr id="10" name="Text 6"/>
          <p:cNvSpPr/>
          <p:nvPr/>
        </p:nvSpPr>
        <p:spPr>
          <a:xfrm>
            <a:off x="4277916" y="4743450"/>
            <a:ext cx="1003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69%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4419600" y="5200650"/>
            <a:ext cx="622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成功率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3831034" y="5657850"/>
            <a:ext cx="1714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-ext (无语义记忆)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6096000" y="4641850"/>
            <a:ext cx="2819400" cy="914400"/>
          </a:xfrm>
          <a:custGeom>
            <a:avLst/>
            <a:gdLst/>
            <a:ahLst/>
            <a:cxnLst/>
            <a:rect l="l" t="t" r="r" b="b"/>
            <a:pathLst>
              <a:path w="2819400" h="914400">
                <a:moveTo>
                  <a:pt x="101599" y="0"/>
                </a:moveTo>
                <a:lnTo>
                  <a:pt x="2717801" y="0"/>
                </a:lnTo>
                <a:cubicBezTo>
                  <a:pt x="2773913" y="0"/>
                  <a:pt x="2819400" y="45487"/>
                  <a:pt x="2819400" y="101599"/>
                </a:cubicBezTo>
                <a:lnTo>
                  <a:pt x="2819400" y="914400"/>
                </a:lnTo>
                <a:lnTo>
                  <a:pt x="0" y="914400"/>
                </a:ln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F8A8D8"/>
          </a:solidFill>
          <a:ln/>
        </p:spPr>
      </p:sp>
      <p:sp>
        <p:nvSpPr>
          <p:cNvPr id="14" name="Text 10"/>
          <p:cNvSpPr/>
          <p:nvPr/>
        </p:nvSpPr>
        <p:spPr>
          <a:xfrm>
            <a:off x="7097316" y="4743450"/>
            <a:ext cx="1003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86%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7239000" y="5200650"/>
            <a:ext cx="622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成功率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6654006" y="5657850"/>
            <a:ext cx="1701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-epi (无情景记忆)</a:t>
            </a: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>
            <a:off x="8915400" y="4641850"/>
            <a:ext cx="2819400" cy="914400"/>
          </a:xfrm>
          <a:custGeom>
            <a:avLst/>
            <a:gdLst/>
            <a:ahLst/>
            <a:cxnLst/>
            <a:rect l="l" t="t" r="r" b="b"/>
            <a:pathLst>
              <a:path w="2819400" h="914400">
                <a:moveTo>
                  <a:pt x="101599" y="0"/>
                </a:moveTo>
                <a:lnTo>
                  <a:pt x="2717801" y="0"/>
                </a:lnTo>
                <a:cubicBezTo>
                  <a:pt x="2773913" y="0"/>
                  <a:pt x="2819400" y="45487"/>
                  <a:pt x="2819400" y="101599"/>
                </a:cubicBezTo>
                <a:lnTo>
                  <a:pt x="2819400" y="914400"/>
                </a:lnTo>
                <a:lnTo>
                  <a:pt x="0" y="914400"/>
                </a:ln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D1D5DC"/>
          </a:solidFill>
          <a:ln/>
        </p:spPr>
      </p:sp>
      <p:sp>
        <p:nvSpPr>
          <p:cNvPr id="18" name="Text 14"/>
          <p:cNvSpPr/>
          <p:nvPr/>
        </p:nvSpPr>
        <p:spPr>
          <a:xfrm>
            <a:off x="9916716" y="4743450"/>
            <a:ext cx="1003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25%</a:t>
            </a:r>
            <a:endParaRPr lang="en-US" sz="1600" dirty="0"/>
          </a:p>
        </p:txBody>
      </p:sp>
      <p:sp>
        <p:nvSpPr>
          <p:cNvPr id="19" name="Text 15"/>
          <p:cNvSpPr/>
          <p:nvPr/>
        </p:nvSpPr>
        <p:spPr>
          <a:xfrm>
            <a:off x="10058400" y="5200650"/>
            <a:ext cx="622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成功率</a:t>
            </a: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9253736" y="5657850"/>
            <a:ext cx="2146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-ext -epi (双记忆均无)</a:t>
            </a: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209550" y="6165850"/>
            <a:ext cx="11772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结果凸显</a:t>
            </a:r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8A75F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双记忆协同</a:t>
            </a:r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对复杂任务的关键作用，为后续系统优化提供明确方向。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7-d2nfa298bjvh7rlj0gcg.png">    </p:cNvPr>
          <p:cNvPicPr>
            <a:picLocks noChangeAspect="1"/>
          </p:cNvPicPr>
          <p:nvPr/>
        </p:nvPicPr>
        <p:blipFill>
          <a:blip r:embed="rId1">
            <a:alphaModFix amt="10000"/>
          </a:blip>
          <a:srcRect l="26" r="26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37-d2nfa298bjvh7rlj0gd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9525"/>
            <a:ext cx="12273280" cy="68853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8750" y="21082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错误分析：MLZero几乎零幻觉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809823" y="2870200"/>
            <a:ext cx="1803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800" b="1" dirty="0">
                <a:solidFill>
                  <a:srgbClr val="8A75F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0.0%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911423" y="3530600"/>
            <a:ext cx="1600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感知错误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3730823" y="2870200"/>
            <a:ext cx="1803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800" b="1" dirty="0">
                <a:solidFill>
                  <a:srgbClr val="8A75F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0.0%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3832423" y="3530600"/>
            <a:ext cx="1600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API幻觉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6651823" y="2870200"/>
            <a:ext cx="1803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800" b="1" dirty="0">
                <a:solidFill>
                  <a:srgbClr val="8A75F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0.0%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6753423" y="3530600"/>
            <a:ext cx="1600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后处理错误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9572823" y="2870200"/>
            <a:ext cx="1803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800" b="1" dirty="0">
                <a:solidFill>
                  <a:srgbClr val="8EB8F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6.5%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9674423" y="3530600"/>
            <a:ext cx="1600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总体错误率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203200" y="4140200"/>
            <a:ext cx="11785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双记忆架构有效抑制LLM幻觉，显著超越对手最低</a:t>
            </a:r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26%</a:t>
            </a:r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的错误率。主要剩余错误集中在算法实现与预处理极端场景，为后续优化指明方向。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7-d2nfa298bjvh7rlj0gcg.png">    </p:cNvPr>
          <p:cNvPicPr>
            <a:picLocks noChangeAspect="1"/>
          </p:cNvPicPr>
          <p:nvPr/>
        </p:nvPicPr>
        <p:blipFill>
          <a:blip r:embed="rId1">
            <a:alphaModFix amt="10000"/>
          </a:blip>
          <a:srcRect l="26" r="26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40-d2nfa318bjvh7rlj0gfg.jpg">    </p:cNvPr>
          <p:cNvPicPr>
            <a:picLocks noChangeAspect="1"/>
          </p:cNvPicPr>
          <p:nvPr/>
        </p:nvPicPr>
        <p:blipFill>
          <a:blip r:embed="rId2"/>
          <a:srcRect l="0" r="0" t="3" b="3"/>
          <a:stretch/>
        </p:blipFill>
        <p:spPr>
          <a:xfrm>
            <a:off x="0" y="0"/>
            <a:ext cx="12214225" cy="695388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49605" y="1609090"/>
            <a:ext cx="6096000" cy="13220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49605" y="2985135"/>
            <a:ext cx="8241665" cy="829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典型案例解析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7-d2nfa298bjvh7rlj0gcg.png">    </p:cNvPr>
          <p:cNvPicPr>
            <a:picLocks noChangeAspect="1"/>
          </p:cNvPicPr>
          <p:nvPr/>
        </p:nvPicPr>
        <p:blipFill>
          <a:blip r:embed="rId1">
            <a:alphaModFix amt="10000"/>
          </a:blip>
          <a:srcRect l="26" r="26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37-d2nfa298bjvh7rlj0gd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9525"/>
            <a:ext cx="12273280" cy="6885305"/>
          </a:xfrm>
          <a:prstGeom prst="rect">
            <a:avLst/>
          </a:prstGeom>
        </p:spPr>
      </p:pic>
      <p:pic>
        <p:nvPicPr>
          <p:cNvPr id="4" name="Image 2" descr="https://kimi-web-img.moonshot.cn/img/i.imgflip.com/afe42f634423d0ec596a3fae829fb063d907ce63.png">    </p:cNvPr>
          <p:cNvPicPr>
            <a:picLocks noChangeAspect="1"/>
          </p:cNvPicPr>
          <p:nvPr/>
        </p:nvPicPr>
        <p:blipFill>
          <a:blip r:embed="rId3"/>
          <a:srcRect l="0" r="0" t="12800" b="12800"/>
          <a:stretch/>
        </p:blipFill>
        <p:spPr>
          <a:xfrm rot="-180000">
            <a:off x="1466551" y="1720552"/>
            <a:ext cx="3251200" cy="3251200"/>
          </a:xfrm>
          <a:prstGeom prst="roundRect">
            <a:avLst>
              <a:gd name="adj" fmla="val 3125"/>
            </a:avLst>
          </a:prstGeom>
        </p:spPr>
      </p:pic>
      <p:sp>
        <p:nvSpPr>
          <p:cNvPr id="5" name="Text 0"/>
          <p:cNvSpPr/>
          <p:nvPr/>
        </p:nvSpPr>
        <p:spPr>
          <a:xfrm>
            <a:off x="6502400" y="1955800"/>
            <a:ext cx="5588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案例：Hateful Meme多模态分类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6502400" y="2514600"/>
            <a:ext cx="55245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面对图像-文本融合检测任务，MLZero自动选择</a:t>
            </a:r>
            <a:pPr>
              <a:lnSpc>
                <a:spcPct val="120000"/>
              </a:lnSpc>
            </a:pPr>
            <a:r>
              <a:rPr lang="en-US" sz="1400" b="1" dirty="0">
                <a:solidFill>
                  <a:srgbClr val="8A75F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AutoGluon-Multimodal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，生成完整脚本，处理路径、清洗数据、初始化预测器。</a:t>
            </a: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>
            <a:off x="6502400" y="3479800"/>
            <a:ext cx="2616200" cy="965200"/>
          </a:xfrm>
          <a:custGeom>
            <a:avLst/>
            <a:gdLst/>
            <a:ahLst/>
            <a:cxnLst/>
            <a:rect l="l" t="t" r="r" b="b"/>
            <a:pathLst>
              <a:path w="2616200" h="965200">
                <a:moveTo>
                  <a:pt x="101597" y="0"/>
                </a:moveTo>
                <a:lnTo>
                  <a:pt x="2514603" y="0"/>
                </a:lnTo>
                <a:cubicBezTo>
                  <a:pt x="2570713" y="0"/>
                  <a:pt x="2616200" y="45487"/>
                  <a:pt x="2616200" y="101597"/>
                </a:cubicBezTo>
                <a:lnTo>
                  <a:pt x="2616200" y="863603"/>
                </a:lnTo>
                <a:cubicBezTo>
                  <a:pt x="2616200" y="919713"/>
                  <a:pt x="2570713" y="965200"/>
                  <a:pt x="25146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8A75F5">
              <a:alpha val="20000"/>
            </a:srgbClr>
          </a:solidFill>
          <a:ln/>
        </p:spPr>
      </p:sp>
      <p:sp>
        <p:nvSpPr>
          <p:cNvPr id="8" name="Text 3"/>
          <p:cNvSpPr/>
          <p:nvPr/>
        </p:nvSpPr>
        <p:spPr>
          <a:xfrm>
            <a:off x="6559550" y="3632200"/>
            <a:ext cx="2501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8A75F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663s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6616700" y="4089400"/>
            <a:ext cx="23876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完成时间</a:t>
            </a: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9321800" y="3479800"/>
            <a:ext cx="2616200" cy="965200"/>
          </a:xfrm>
          <a:custGeom>
            <a:avLst/>
            <a:gdLst/>
            <a:ahLst/>
            <a:cxnLst/>
            <a:rect l="l" t="t" r="r" b="b"/>
            <a:pathLst>
              <a:path w="2616200" h="965200">
                <a:moveTo>
                  <a:pt x="101597" y="0"/>
                </a:moveTo>
                <a:lnTo>
                  <a:pt x="2514603" y="0"/>
                </a:lnTo>
                <a:cubicBezTo>
                  <a:pt x="2570713" y="0"/>
                  <a:pt x="2616200" y="45487"/>
                  <a:pt x="2616200" y="101597"/>
                </a:cubicBezTo>
                <a:lnTo>
                  <a:pt x="2616200" y="863603"/>
                </a:lnTo>
                <a:cubicBezTo>
                  <a:pt x="2616200" y="919713"/>
                  <a:pt x="2570713" y="965200"/>
                  <a:pt x="25146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F8A8D8">
              <a:alpha val="20000"/>
            </a:srgbClr>
          </a:solidFill>
          <a:ln/>
        </p:spPr>
      </p:sp>
      <p:sp>
        <p:nvSpPr>
          <p:cNvPr id="11" name="Text 6"/>
          <p:cNvSpPr/>
          <p:nvPr/>
        </p:nvSpPr>
        <p:spPr>
          <a:xfrm>
            <a:off x="9378950" y="3632200"/>
            <a:ext cx="2501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F8A8D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0.58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9436100" y="4089400"/>
            <a:ext cx="23876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F1 Score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6502400" y="4648200"/>
            <a:ext cx="5524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对比Codex仅文本方案</a:t>
            </a:r>
            <a:pPr>
              <a:lnSpc>
                <a:spcPct val="120000"/>
              </a:lnSpc>
            </a:pPr>
            <a:r>
              <a:rPr lang="en-US" sz="14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提升15%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，展现跨模态理解优势。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7-d2nfa298bjvh7rlj0gcg.png">    </p:cNvPr>
          <p:cNvPicPr>
            <a:picLocks noChangeAspect="1"/>
          </p:cNvPicPr>
          <p:nvPr/>
        </p:nvPicPr>
        <p:blipFill>
          <a:blip r:embed="rId1">
            <a:alphaModFix amt="10000"/>
          </a:blip>
          <a:srcRect l="26" r="26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37-d2nfa298bjvh7rlj0gd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9525"/>
            <a:ext cx="12273280" cy="68853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8750" y="18034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案例：时间序列预测零样本迁移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254000" y="2565400"/>
            <a:ext cx="5638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在</a:t>
            </a:r>
            <a:pPr>
              <a:lnSpc>
                <a:spcPct val="130000"/>
              </a:lnSpc>
            </a:pPr>
            <a:r>
              <a:rPr lang="en-US" sz="16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electricity-hourly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数据集，MLZero通过</a:t>
            </a:r>
            <a:pPr>
              <a:lnSpc>
                <a:spcPct val="130000"/>
              </a:lnSpc>
            </a:pPr>
            <a:r>
              <a:rPr lang="en-US" sz="1600" b="1" dirty="0">
                <a:solidFill>
                  <a:srgbClr val="8A75F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语义记忆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检索时序教程，自动识别JSONL格式、频率与预测长度。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254000" y="3378200"/>
            <a:ext cx="5537200" cy="1168400"/>
          </a:xfrm>
          <a:custGeom>
            <a:avLst/>
            <a:gdLst/>
            <a:ahLst/>
            <a:cxnLst/>
            <a:rect l="l" t="t" r="r" b="b"/>
            <a:pathLst>
              <a:path w="5537200" h="1168400">
                <a:moveTo>
                  <a:pt x="101604" y="0"/>
                </a:moveTo>
                <a:lnTo>
                  <a:pt x="5435596" y="0"/>
                </a:lnTo>
                <a:cubicBezTo>
                  <a:pt x="5491710" y="0"/>
                  <a:pt x="5537200" y="45490"/>
                  <a:pt x="5537200" y="101604"/>
                </a:cubicBezTo>
                <a:lnTo>
                  <a:pt x="5537200" y="1066796"/>
                </a:lnTo>
                <a:cubicBezTo>
                  <a:pt x="5537200" y="1122910"/>
                  <a:pt x="5491710" y="1168400"/>
                  <a:pt x="5435596" y="1168400"/>
                </a:cubicBezTo>
                <a:lnTo>
                  <a:pt x="101604" y="1168400"/>
                </a:lnTo>
                <a:cubicBezTo>
                  <a:pt x="45490" y="1168400"/>
                  <a:pt x="0" y="1122910"/>
                  <a:pt x="0" y="10667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8EB8F8">
              <a:alpha val="20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457200" y="3581400"/>
            <a:ext cx="5245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 AutoGluon-TimeSeries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457200" y="3937000"/>
            <a:ext cx="5219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完成24步滚动预测，MASE指标 </a:t>
            </a:r>
            <a:pPr>
              <a:lnSpc>
                <a:spcPct val="120000"/>
              </a:lnSpc>
            </a:pPr>
            <a:r>
              <a:rPr lang="en-US" sz="2400" b="1" dirty="0">
                <a:solidFill>
                  <a:srgbClr val="F8A8D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-1.39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优于多数基线。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254000" y="4749800"/>
            <a:ext cx="5638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证明系统在无训练样本场景仍具</a:t>
            </a:r>
            <a:pPr>
              <a:lnSpc>
                <a:spcPct val="130000"/>
              </a:lnSpc>
            </a:pPr>
            <a:r>
              <a:rPr lang="en-US" sz="16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强泛化能力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  <p:pic>
        <p:nvPicPr>
          <p:cNvPr id="10" name="Image 2" descr="https://kimi-web-img.moonshot.cn/img/html.hanspub.org/b0552b8ae8b3a25398fc30131fa978147011ab95.jpeg">    </p:cNvPr>
          <p:cNvPicPr>
            <a:picLocks noChangeAspect="1"/>
          </p:cNvPicPr>
          <p:nvPr/>
        </p:nvPicPr>
        <p:blipFill>
          <a:blip r:embed="rId3"/>
          <a:srcRect l="0" r="0" t="13737" b="13737"/>
          <a:stretch/>
        </p:blipFill>
        <p:spPr>
          <a:xfrm>
            <a:off x="6096000" y="2590800"/>
            <a:ext cx="5842000" cy="2438400"/>
          </a:xfrm>
          <a:prstGeom prst="roundRect">
            <a:avLst>
              <a:gd name="adj" fmla="val 4167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7-d2nfa298bjvh7rlj0gcg.png">    </p:cNvPr>
          <p:cNvPicPr>
            <a:picLocks noChangeAspect="1"/>
          </p:cNvPicPr>
          <p:nvPr/>
        </p:nvPicPr>
        <p:blipFill>
          <a:blip r:embed="rId1">
            <a:alphaModFix amt="10000"/>
          </a:blip>
          <a:srcRect l="26" r="26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40-d2nfa318bjvh7rlj0gfg.jpg">    </p:cNvPr>
          <p:cNvPicPr>
            <a:picLocks noChangeAspect="1"/>
          </p:cNvPicPr>
          <p:nvPr/>
        </p:nvPicPr>
        <p:blipFill>
          <a:blip r:embed="rId2"/>
          <a:srcRect l="0" r="0" t="3" b="3"/>
          <a:stretch/>
        </p:blipFill>
        <p:spPr>
          <a:xfrm>
            <a:off x="0" y="0"/>
            <a:ext cx="12214225" cy="695388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49605" y="1609090"/>
            <a:ext cx="6096000" cy="13220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49605" y="2985135"/>
            <a:ext cx="8241665" cy="829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局限与未来工作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7-d2nfa298bjvh7rlj0gcg.png">    </p:cNvPr>
          <p:cNvPicPr>
            <a:picLocks noChangeAspect="1"/>
          </p:cNvPicPr>
          <p:nvPr/>
        </p:nvPicPr>
        <p:blipFill>
          <a:blip r:embed="rId1">
            <a:alphaModFix amt="10000"/>
          </a:blip>
          <a:srcRect l="26" r="26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37-d2nfa298bjvh7rlj0gd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9525"/>
            <a:ext cx="12273280" cy="68853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8750" y="20320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当前系统三大局限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>
            <a:off x="254000" y="2895600"/>
            <a:ext cx="3695700" cy="1930400"/>
          </a:xfrm>
          <a:custGeom>
            <a:avLst/>
            <a:gdLst/>
            <a:ahLst/>
            <a:cxnLst/>
            <a:rect l="l" t="t" r="r" b="b"/>
            <a:pathLst>
              <a:path w="3695700" h="1930400">
                <a:moveTo>
                  <a:pt x="101597" y="0"/>
                </a:moveTo>
                <a:lnTo>
                  <a:pt x="3594103" y="0"/>
                </a:lnTo>
                <a:cubicBezTo>
                  <a:pt x="3650213" y="0"/>
                  <a:pt x="3695700" y="45487"/>
                  <a:pt x="3695700" y="101597"/>
                </a:cubicBezTo>
                <a:lnTo>
                  <a:pt x="3695700" y="1828803"/>
                </a:lnTo>
                <a:cubicBezTo>
                  <a:pt x="3695700" y="1884913"/>
                  <a:pt x="3650213" y="1930400"/>
                  <a:pt x="35941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8A75F5">
              <a:alpha val="10196"/>
            </a:srgbClr>
          </a:solidFill>
          <a:ln/>
        </p:spPr>
      </p:sp>
      <p:sp>
        <p:nvSpPr>
          <p:cNvPr id="6" name="Shape 2"/>
          <p:cNvSpPr/>
          <p:nvPr/>
        </p:nvSpPr>
        <p:spPr>
          <a:xfrm>
            <a:off x="1899642" y="32766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85725" y="457200"/>
                </a:moveTo>
                <a:lnTo>
                  <a:pt x="371475" y="457200"/>
                </a:lnTo>
                <a:cubicBezTo>
                  <a:pt x="387281" y="457200"/>
                  <a:pt x="400050" y="444431"/>
                  <a:pt x="400050" y="428625"/>
                </a:cubicBezTo>
                <a:cubicBezTo>
                  <a:pt x="400050" y="412819"/>
                  <a:pt x="387281" y="400050"/>
                  <a:pt x="371475" y="400050"/>
                </a:cubicBezTo>
                <a:lnTo>
                  <a:pt x="371475" y="340489"/>
                </a:lnTo>
                <a:cubicBezTo>
                  <a:pt x="388084" y="334595"/>
                  <a:pt x="400050" y="318701"/>
                  <a:pt x="400050" y="300038"/>
                </a:cubicBezTo>
                <a:lnTo>
                  <a:pt x="400050" y="42863"/>
                </a:lnTo>
                <a:cubicBezTo>
                  <a:pt x="400050" y="19199"/>
                  <a:pt x="380851" y="0"/>
                  <a:pt x="357188" y="0"/>
                </a:cubicBezTo>
                <a:lnTo>
                  <a:pt x="85725" y="0"/>
                </a:lnTo>
                <a:cubicBezTo>
                  <a:pt x="38398" y="0"/>
                  <a:pt x="0" y="38398"/>
                  <a:pt x="0" y="85725"/>
                </a:cubicBezTo>
                <a:lnTo>
                  <a:pt x="0" y="371475"/>
                </a:lnTo>
                <a:cubicBezTo>
                  <a:pt x="0" y="418802"/>
                  <a:pt x="38398" y="457200"/>
                  <a:pt x="85725" y="457200"/>
                </a:cubicBezTo>
                <a:close/>
                <a:moveTo>
                  <a:pt x="57150" y="371475"/>
                </a:moveTo>
                <a:cubicBezTo>
                  <a:pt x="57150" y="355669"/>
                  <a:pt x="69919" y="342900"/>
                  <a:pt x="85725" y="342900"/>
                </a:cubicBezTo>
                <a:lnTo>
                  <a:pt x="314325" y="342900"/>
                </a:lnTo>
                <a:lnTo>
                  <a:pt x="314325" y="400050"/>
                </a:lnTo>
                <a:lnTo>
                  <a:pt x="85725" y="400050"/>
                </a:lnTo>
                <a:cubicBezTo>
                  <a:pt x="69919" y="400050"/>
                  <a:pt x="57150" y="387281"/>
                  <a:pt x="57150" y="371475"/>
                </a:cubicBezTo>
                <a:close/>
                <a:moveTo>
                  <a:pt x="242888" y="145733"/>
                </a:moveTo>
                <a:lnTo>
                  <a:pt x="242888" y="157163"/>
                </a:lnTo>
                <a:cubicBezTo>
                  <a:pt x="242888" y="165021"/>
                  <a:pt x="236458" y="171450"/>
                  <a:pt x="228600" y="171450"/>
                </a:cubicBezTo>
                <a:lnTo>
                  <a:pt x="171450" y="171450"/>
                </a:lnTo>
                <a:cubicBezTo>
                  <a:pt x="163592" y="171450"/>
                  <a:pt x="157163" y="165021"/>
                  <a:pt x="157163" y="157163"/>
                </a:cubicBezTo>
                <a:lnTo>
                  <a:pt x="157163" y="145733"/>
                </a:lnTo>
                <a:cubicBezTo>
                  <a:pt x="139839" y="135285"/>
                  <a:pt x="128588" y="118676"/>
                  <a:pt x="128588" y="100012"/>
                </a:cubicBezTo>
                <a:cubicBezTo>
                  <a:pt x="128588" y="68491"/>
                  <a:pt x="160556" y="42862"/>
                  <a:pt x="200025" y="42862"/>
                </a:cubicBezTo>
                <a:cubicBezTo>
                  <a:pt x="239494" y="42862"/>
                  <a:pt x="271463" y="68491"/>
                  <a:pt x="271463" y="100012"/>
                </a:cubicBezTo>
                <a:cubicBezTo>
                  <a:pt x="271463" y="118676"/>
                  <a:pt x="260211" y="135285"/>
                  <a:pt x="242888" y="145733"/>
                </a:cubicBezTo>
                <a:close/>
                <a:moveTo>
                  <a:pt x="185738" y="100013"/>
                </a:moveTo>
                <a:cubicBezTo>
                  <a:pt x="185738" y="92127"/>
                  <a:pt x="179335" y="85725"/>
                  <a:pt x="171450" y="85725"/>
                </a:cubicBezTo>
                <a:cubicBezTo>
                  <a:pt x="163565" y="85725"/>
                  <a:pt x="157163" y="92127"/>
                  <a:pt x="157163" y="100013"/>
                </a:cubicBezTo>
                <a:cubicBezTo>
                  <a:pt x="157163" y="107898"/>
                  <a:pt x="163565" y="114300"/>
                  <a:pt x="171450" y="114300"/>
                </a:cubicBezTo>
                <a:cubicBezTo>
                  <a:pt x="179335" y="114300"/>
                  <a:pt x="185738" y="107898"/>
                  <a:pt x="185738" y="100013"/>
                </a:cubicBezTo>
                <a:close/>
                <a:moveTo>
                  <a:pt x="228600" y="114300"/>
                </a:moveTo>
                <a:cubicBezTo>
                  <a:pt x="236485" y="114300"/>
                  <a:pt x="242888" y="107898"/>
                  <a:pt x="242888" y="100013"/>
                </a:cubicBezTo>
                <a:cubicBezTo>
                  <a:pt x="242888" y="92127"/>
                  <a:pt x="236485" y="85725"/>
                  <a:pt x="228600" y="85725"/>
                </a:cubicBezTo>
                <a:cubicBezTo>
                  <a:pt x="220715" y="85725"/>
                  <a:pt x="214313" y="92127"/>
                  <a:pt x="214313" y="100013"/>
                </a:cubicBezTo>
                <a:cubicBezTo>
                  <a:pt x="214313" y="107898"/>
                  <a:pt x="220715" y="114300"/>
                  <a:pt x="228600" y="114300"/>
                </a:cubicBezTo>
                <a:close/>
                <a:moveTo>
                  <a:pt x="294858" y="199757"/>
                </a:moveTo>
                <a:cubicBezTo>
                  <a:pt x="298966" y="208776"/>
                  <a:pt x="294948" y="219313"/>
                  <a:pt x="286018" y="223421"/>
                </a:cubicBezTo>
                <a:lnTo>
                  <a:pt x="243245" y="242888"/>
                </a:lnTo>
                <a:lnTo>
                  <a:pt x="286018" y="262354"/>
                </a:lnTo>
                <a:cubicBezTo>
                  <a:pt x="295037" y="266462"/>
                  <a:pt x="298966" y="276999"/>
                  <a:pt x="294858" y="286018"/>
                </a:cubicBezTo>
                <a:cubicBezTo>
                  <a:pt x="290751" y="295037"/>
                  <a:pt x="280214" y="298966"/>
                  <a:pt x="271195" y="294858"/>
                </a:cubicBezTo>
                <a:lnTo>
                  <a:pt x="200025" y="262533"/>
                </a:lnTo>
                <a:lnTo>
                  <a:pt x="128855" y="294858"/>
                </a:lnTo>
                <a:cubicBezTo>
                  <a:pt x="119836" y="298966"/>
                  <a:pt x="109299" y="294948"/>
                  <a:pt x="105192" y="286018"/>
                </a:cubicBezTo>
                <a:cubicBezTo>
                  <a:pt x="101084" y="277088"/>
                  <a:pt x="105102" y="266462"/>
                  <a:pt x="114032" y="262354"/>
                </a:cubicBezTo>
                <a:lnTo>
                  <a:pt x="156805" y="242888"/>
                </a:lnTo>
                <a:lnTo>
                  <a:pt x="114032" y="223421"/>
                </a:lnTo>
                <a:cubicBezTo>
                  <a:pt x="105013" y="219313"/>
                  <a:pt x="101084" y="208776"/>
                  <a:pt x="105192" y="199757"/>
                </a:cubicBezTo>
                <a:cubicBezTo>
                  <a:pt x="109299" y="190738"/>
                  <a:pt x="119836" y="186809"/>
                  <a:pt x="128855" y="190917"/>
                </a:cubicBezTo>
                <a:lnTo>
                  <a:pt x="200025" y="223242"/>
                </a:lnTo>
                <a:lnTo>
                  <a:pt x="271195" y="190917"/>
                </a:lnTo>
                <a:cubicBezTo>
                  <a:pt x="280214" y="186809"/>
                  <a:pt x="290751" y="190827"/>
                  <a:pt x="294858" y="199757"/>
                </a:cubicBezTo>
                <a:close/>
              </a:path>
            </a:pathLst>
          </a:custGeom>
          <a:solidFill>
            <a:srgbClr val="8A75F5"/>
          </a:solidFill>
          <a:ln/>
        </p:spPr>
      </p:sp>
      <p:sp>
        <p:nvSpPr>
          <p:cNvPr id="7" name="Text 3"/>
          <p:cNvSpPr/>
          <p:nvPr/>
        </p:nvSpPr>
        <p:spPr>
          <a:xfrm>
            <a:off x="1642467" y="40132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文档匮乏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914797" y="4368800"/>
            <a:ext cx="2374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对新库难以避免未记录Bug。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4250333" y="2895600"/>
            <a:ext cx="3695700" cy="1930400"/>
          </a:xfrm>
          <a:custGeom>
            <a:avLst/>
            <a:gdLst/>
            <a:ahLst/>
            <a:cxnLst/>
            <a:rect l="l" t="t" r="r" b="b"/>
            <a:pathLst>
              <a:path w="3695700" h="1930400">
                <a:moveTo>
                  <a:pt x="101597" y="0"/>
                </a:moveTo>
                <a:lnTo>
                  <a:pt x="3594103" y="0"/>
                </a:lnTo>
                <a:cubicBezTo>
                  <a:pt x="3650213" y="0"/>
                  <a:pt x="3695700" y="45487"/>
                  <a:pt x="3695700" y="101597"/>
                </a:cubicBezTo>
                <a:lnTo>
                  <a:pt x="3695700" y="1828803"/>
                </a:lnTo>
                <a:cubicBezTo>
                  <a:pt x="3695700" y="1884913"/>
                  <a:pt x="3650213" y="1930400"/>
                  <a:pt x="35941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8EB8F8">
              <a:alpha val="10196"/>
            </a:srgbClr>
          </a:solidFill>
          <a:ln/>
        </p:spPr>
      </p:sp>
      <p:sp>
        <p:nvSpPr>
          <p:cNvPr id="10" name="Shape 6"/>
          <p:cNvSpPr/>
          <p:nvPr/>
        </p:nvSpPr>
        <p:spPr>
          <a:xfrm>
            <a:off x="5810250" y="32766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464165" y="55721"/>
                </a:moveTo>
                <a:cubicBezTo>
                  <a:pt x="479167" y="50721"/>
                  <a:pt x="487204" y="34558"/>
                  <a:pt x="482203" y="19556"/>
                </a:cubicBezTo>
                <a:cubicBezTo>
                  <a:pt x="477203" y="4554"/>
                  <a:pt x="461040" y="-3483"/>
                  <a:pt x="446127" y="1429"/>
                </a:cubicBezTo>
                <a:lnTo>
                  <a:pt x="345222" y="35094"/>
                </a:lnTo>
                <a:cubicBezTo>
                  <a:pt x="332809" y="14109"/>
                  <a:pt x="309860" y="0"/>
                  <a:pt x="283696" y="0"/>
                </a:cubicBezTo>
                <a:cubicBezTo>
                  <a:pt x="244227" y="0"/>
                  <a:pt x="212259" y="31968"/>
                  <a:pt x="212259" y="71438"/>
                </a:cubicBezTo>
                <a:cubicBezTo>
                  <a:pt x="212259" y="74116"/>
                  <a:pt x="212437" y="76706"/>
                  <a:pt x="212705" y="79296"/>
                </a:cubicBezTo>
                <a:lnTo>
                  <a:pt x="103227" y="115729"/>
                </a:lnTo>
                <a:cubicBezTo>
                  <a:pt x="88225" y="120729"/>
                  <a:pt x="80189" y="136892"/>
                  <a:pt x="85189" y="151894"/>
                </a:cubicBezTo>
                <a:cubicBezTo>
                  <a:pt x="90190" y="166896"/>
                  <a:pt x="106353" y="174933"/>
                  <a:pt x="121354" y="169932"/>
                </a:cubicBezTo>
                <a:lnTo>
                  <a:pt x="242352" y="129570"/>
                </a:lnTo>
                <a:cubicBezTo>
                  <a:pt x="246370" y="132427"/>
                  <a:pt x="250656" y="134838"/>
                  <a:pt x="255210" y="136892"/>
                </a:cubicBezTo>
                <a:lnTo>
                  <a:pt x="255210" y="428625"/>
                </a:lnTo>
                <a:cubicBezTo>
                  <a:pt x="255210" y="444431"/>
                  <a:pt x="267980" y="457200"/>
                  <a:pt x="283785" y="457200"/>
                </a:cubicBezTo>
                <a:lnTo>
                  <a:pt x="455235" y="457200"/>
                </a:lnTo>
                <a:cubicBezTo>
                  <a:pt x="471041" y="457200"/>
                  <a:pt x="483810" y="444431"/>
                  <a:pt x="483810" y="428625"/>
                </a:cubicBezTo>
                <a:cubicBezTo>
                  <a:pt x="483810" y="412819"/>
                  <a:pt x="471041" y="400050"/>
                  <a:pt x="455235" y="400050"/>
                </a:cubicBezTo>
                <a:lnTo>
                  <a:pt x="312360" y="400050"/>
                </a:lnTo>
                <a:lnTo>
                  <a:pt x="312360" y="136892"/>
                </a:lnTo>
                <a:cubicBezTo>
                  <a:pt x="331113" y="128677"/>
                  <a:pt x="345579" y="112782"/>
                  <a:pt x="351830" y="93137"/>
                </a:cubicBezTo>
                <a:lnTo>
                  <a:pt x="464254" y="55632"/>
                </a:lnTo>
                <a:close/>
                <a:moveTo>
                  <a:pt x="390495" y="257175"/>
                </a:moveTo>
                <a:lnTo>
                  <a:pt x="455146" y="146268"/>
                </a:lnTo>
                <a:lnTo>
                  <a:pt x="519797" y="257175"/>
                </a:lnTo>
                <a:lnTo>
                  <a:pt x="390406" y="257175"/>
                </a:lnTo>
                <a:close/>
                <a:moveTo>
                  <a:pt x="455146" y="342900"/>
                </a:moveTo>
                <a:cubicBezTo>
                  <a:pt x="511314" y="342900"/>
                  <a:pt x="558016" y="312539"/>
                  <a:pt x="567660" y="272445"/>
                </a:cubicBezTo>
                <a:cubicBezTo>
                  <a:pt x="569982" y="262622"/>
                  <a:pt x="566767" y="252532"/>
                  <a:pt x="561677" y="243780"/>
                </a:cubicBezTo>
                <a:lnTo>
                  <a:pt x="476667" y="98048"/>
                </a:lnTo>
                <a:cubicBezTo>
                  <a:pt x="472202" y="90368"/>
                  <a:pt x="463987" y="85725"/>
                  <a:pt x="455146" y="85725"/>
                </a:cubicBezTo>
                <a:cubicBezTo>
                  <a:pt x="446306" y="85725"/>
                  <a:pt x="438090" y="90458"/>
                  <a:pt x="433626" y="98048"/>
                </a:cubicBezTo>
                <a:lnTo>
                  <a:pt x="348615" y="243870"/>
                </a:lnTo>
                <a:cubicBezTo>
                  <a:pt x="343525" y="252621"/>
                  <a:pt x="340310" y="262711"/>
                  <a:pt x="342632" y="272534"/>
                </a:cubicBezTo>
                <a:cubicBezTo>
                  <a:pt x="352276" y="312539"/>
                  <a:pt x="398978" y="342989"/>
                  <a:pt x="455146" y="342989"/>
                </a:cubicBezTo>
                <a:close/>
                <a:moveTo>
                  <a:pt x="113228" y="260568"/>
                </a:moveTo>
                <a:lnTo>
                  <a:pt x="177879" y="371475"/>
                </a:lnTo>
                <a:lnTo>
                  <a:pt x="48488" y="371475"/>
                </a:lnTo>
                <a:lnTo>
                  <a:pt x="113139" y="260568"/>
                </a:lnTo>
                <a:close/>
                <a:moveTo>
                  <a:pt x="804" y="386745"/>
                </a:moveTo>
                <a:cubicBezTo>
                  <a:pt x="10448" y="426839"/>
                  <a:pt x="57150" y="457200"/>
                  <a:pt x="113228" y="457200"/>
                </a:cubicBezTo>
                <a:cubicBezTo>
                  <a:pt x="169307" y="457200"/>
                  <a:pt x="216098" y="426839"/>
                  <a:pt x="225743" y="386745"/>
                </a:cubicBezTo>
                <a:cubicBezTo>
                  <a:pt x="228064" y="376922"/>
                  <a:pt x="224850" y="366832"/>
                  <a:pt x="219760" y="358080"/>
                </a:cubicBezTo>
                <a:lnTo>
                  <a:pt x="134749" y="212348"/>
                </a:lnTo>
                <a:cubicBezTo>
                  <a:pt x="130284" y="204668"/>
                  <a:pt x="122069" y="200025"/>
                  <a:pt x="113228" y="200025"/>
                </a:cubicBezTo>
                <a:cubicBezTo>
                  <a:pt x="104388" y="200025"/>
                  <a:pt x="96173" y="204758"/>
                  <a:pt x="91708" y="212348"/>
                </a:cubicBezTo>
                <a:lnTo>
                  <a:pt x="6787" y="358170"/>
                </a:lnTo>
                <a:cubicBezTo>
                  <a:pt x="1697" y="366921"/>
                  <a:pt x="-1518" y="377011"/>
                  <a:pt x="804" y="386834"/>
                </a:cubicBezTo>
                <a:close/>
              </a:path>
            </a:pathLst>
          </a:custGeom>
          <a:solidFill>
            <a:srgbClr val="8EB8F8"/>
          </a:solidFill>
          <a:ln/>
        </p:spPr>
      </p:sp>
      <p:sp>
        <p:nvSpPr>
          <p:cNvPr id="11" name="Text 7"/>
          <p:cNvSpPr/>
          <p:nvPr/>
        </p:nvSpPr>
        <p:spPr>
          <a:xfrm>
            <a:off x="5435600" y="4013200"/>
            <a:ext cx="132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模型规模差距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4699198" y="4368800"/>
            <a:ext cx="2794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8B小模型与大型号性能差距显著。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8246666" y="2895600"/>
            <a:ext cx="3695700" cy="1930400"/>
          </a:xfrm>
          <a:custGeom>
            <a:avLst/>
            <a:gdLst/>
            <a:ahLst/>
            <a:cxnLst/>
            <a:rect l="l" t="t" r="r" b="b"/>
            <a:pathLst>
              <a:path w="3695700" h="1930400">
                <a:moveTo>
                  <a:pt x="101597" y="0"/>
                </a:moveTo>
                <a:lnTo>
                  <a:pt x="3594103" y="0"/>
                </a:lnTo>
                <a:cubicBezTo>
                  <a:pt x="3650213" y="0"/>
                  <a:pt x="3695700" y="45487"/>
                  <a:pt x="3695700" y="101597"/>
                </a:cubicBezTo>
                <a:lnTo>
                  <a:pt x="3695700" y="1828803"/>
                </a:lnTo>
                <a:cubicBezTo>
                  <a:pt x="3695700" y="1884913"/>
                  <a:pt x="3650213" y="1930400"/>
                  <a:pt x="35941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F8A8D8">
              <a:alpha val="10196"/>
            </a:srgbClr>
          </a:solidFill>
          <a:ln/>
        </p:spPr>
      </p:sp>
      <p:sp>
        <p:nvSpPr>
          <p:cNvPr id="14" name="Shape 10"/>
          <p:cNvSpPr/>
          <p:nvPr/>
        </p:nvSpPr>
        <p:spPr>
          <a:xfrm>
            <a:off x="9863733" y="3276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28714" y="171450"/>
                </a:moveTo>
                <a:lnTo>
                  <a:pt x="435769" y="171450"/>
                </a:lnTo>
                <a:cubicBezTo>
                  <a:pt x="447645" y="171450"/>
                  <a:pt x="457200" y="161895"/>
                  <a:pt x="457200" y="150019"/>
                </a:cubicBezTo>
                <a:lnTo>
                  <a:pt x="457200" y="21431"/>
                </a:lnTo>
                <a:cubicBezTo>
                  <a:pt x="457200" y="12769"/>
                  <a:pt x="452021" y="4911"/>
                  <a:pt x="443984" y="1607"/>
                </a:cubicBezTo>
                <a:cubicBezTo>
                  <a:pt x="435947" y="-1697"/>
                  <a:pt x="426750" y="179"/>
                  <a:pt x="420588" y="6251"/>
                </a:cubicBezTo>
                <a:lnTo>
                  <a:pt x="374422" y="52507"/>
                </a:lnTo>
                <a:cubicBezTo>
                  <a:pt x="334863" y="19735"/>
                  <a:pt x="283964" y="0"/>
                  <a:pt x="228600" y="0"/>
                </a:cubicBezTo>
                <a:cubicBezTo>
                  <a:pt x="113407" y="0"/>
                  <a:pt x="18127" y="85189"/>
                  <a:pt x="2322" y="196007"/>
                </a:cubicBezTo>
                <a:cubicBezTo>
                  <a:pt x="89" y="211634"/>
                  <a:pt x="10894" y="226100"/>
                  <a:pt x="26521" y="228332"/>
                </a:cubicBezTo>
                <a:cubicBezTo>
                  <a:pt x="42148" y="230565"/>
                  <a:pt x="56614" y="219670"/>
                  <a:pt x="58847" y="204133"/>
                </a:cubicBezTo>
                <a:cubicBezTo>
                  <a:pt x="70723" y="120997"/>
                  <a:pt x="142250" y="57150"/>
                  <a:pt x="228600" y="57150"/>
                </a:cubicBezTo>
                <a:cubicBezTo>
                  <a:pt x="268248" y="57150"/>
                  <a:pt x="304681" y="70545"/>
                  <a:pt x="333702" y="93137"/>
                </a:cubicBezTo>
                <a:lnTo>
                  <a:pt x="292001" y="134838"/>
                </a:lnTo>
                <a:cubicBezTo>
                  <a:pt x="285839" y="141000"/>
                  <a:pt x="284053" y="150197"/>
                  <a:pt x="287357" y="158234"/>
                </a:cubicBezTo>
                <a:cubicBezTo>
                  <a:pt x="290661" y="166271"/>
                  <a:pt x="298519" y="171450"/>
                  <a:pt x="307181" y="171450"/>
                </a:cubicBezTo>
                <a:lnTo>
                  <a:pt x="428714" y="171450"/>
                </a:lnTo>
                <a:close/>
                <a:moveTo>
                  <a:pt x="454968" y="261193"/>
                </a:moveTo>
                <a:cubicBezTo>
                  <a:pt x="457200" y="245566"/>
                  <a:pt x="446306" y="231100"/>
                  <a:pt x="430768" y="228868"/>
                </a:cubicBezTo>
                <a:cubicBezTo>
                  <a:pt x="415230" y="226635"/>
                  <a:pt x="400675" y="237530"/>
                  <a:pt x="398443" y="253067"/>
                </a:cubicBezTo>
                <a:cubicBezTo>
                  <a:pt x="386566" y="336113"/>
                  <a:pt x="315039" y="399961"/>
                  <a:pt x="228689" y="399961"/>
                </a:cubicBezTo>
                <a:cubicBezTo>
                  <a:pt x="189041" y="399961"/>
                  <a:pt x="152608" y="386566"/>
                  <a:pt x="123587" y="363974"/>
                </a:cubicBezTo>
                <a:lnTo>
                  <a:pt x="165199" y="322362"/>
                </a:lnTo>
                <a:cubicBezTo>
                  <a:pt x="171361" y="316200"/>
                  <a:pt x="173147" y="307003"/>
                  <a:pt x="169843" y="298966"/>
                </a:cubicBezTo>
                <a:cubicBezTo>
                  <a:pt x="166539" y="290929"/>
                  <a:pt x="158681" y="285750"/>
                  <a:pt x="150019" y="285750"/>
                </a:cubicBezTo>
                <a:lnTo>
                  <a:pt x="21431" y="285750"/>
                </a:lnTo>
                <a:cubicBezTo>
                  <a:pt x="9555" y="285750"/>
                  <a:pt x="0" y="295305"/>
                  <a:pt x="0" y="307181"/>
                </a:cubicBezTo>
                <a:lnTo>
                  <a:pt x="0" y="435769"/>
                </a:lnTo>
                <a:cubicBezTo>
                  <a:pt x="0" y="444431"/>
                  <a:pt x="5179" y="452289"/>
                  <a:pt x="13216" y="455593"/>
                </a:cubicBezTo>
                <a:cubicBezTo>
                  <a:pt x="21253" y="458897"/>
                  <a:pt x="30450" y="457021"/>
                  <a:pt x="36612" y="450949"/>
                </a:cubicBezTo>
                <a:lnTo>
                  <a:pt x="82867" y="404693"/>
                </a:lnTo>
                <a:cubicBezTo>
                  <a:pt x="122337" y="437465"/>
                  <a:pt x="173236" y="457200"/>
                  <a:pt x="228600" y="457200"/>
                </a:cubicBezTo>
                <a:cubicBezTo>
                  <a:pt x="343793" y="457200"/>
                  <a:pt x="439073" y="372011"/>
                  <a:pt x="454878" y="261193"/>
                </a:cubicBezTo>
                <a:close/>
              </a:path>
            </a:pathLst>
          </a:custGeom>
          <a:solidFill>
            <a:srgbClr val="F8A8D8"/>
          </a:solidFill>
          <a:ln/>
        </p:spPr>
      </p:sp>
      <p:sp>
        <p:nvSpPr>
          <p:cNvPr id="15" name="Text 11"/>
          <p:cNvSpPr/>
          <p:nvPr/>
        </p:nvSpPr>
        <p:spPr>
          <a:xfrm>
            <a:off x="9635133" y="40132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极端场景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8803283" y="4368800"/>
            <a:ext cx="2578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复杂多步决策偶现迭代死循环。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7-d2nfa298bjvh7rlj0gcg.png">    </p:cNvPr>
          <p:cNvPicPr>
            <a:picLocks noChangeAspect="1"/>
          </p:cNvPicPr>
          <p:nvPr/>
        </p:nvPicPr>
        <p:blipFill>
          <a:blip r:embed="rId1">
            <a:alphaModFix amt="10000"/>
          </a:blip>
          <a:srcRect l="26" r="26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37-d2nfa298bjvh7rlj0gd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9525"/>
            <a:ext cx="12273280" cy="68853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8750" y="21590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未来技术演进方向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>
            <a:off x="1066800" y="3835400"/>
            <a:ext cx="10058400" cy="50800"/>
          </a:xfrm>
          <a:custGeom>
            <a:avLst/>
            <a:gdLst/>
            <a:ahLst/>
            <a:cxnLst/>
            <a:rect l="l" t="t" r="r" b="b"/>
            <a:pathLst>
              <a:path w="10058400" h="50800">
                <a:moveTo>
                  <a:pt x="0" y="0"/>
                </a:moveTo>
                <a:lnTo>
                  <a:pt x="10058400" y="0"/>
                </a:lnTo>
                <a:lnTo>
                  <a:pt x="10058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8A75F5"/>
              </a:gs>
              <a:gs pos="50000">
                <a:srgbClr val="8EB8F8"/>
              </a:gs>
              <a:gs pos="100000">
                <a:srgbClr val="F8A8D8"/>
              </a:gs>
            </a:gsLst>
            <a:lin ang="0" scaled="1"/>
          </a:gradFill>
          <a:ln/>
        </p:spPr>
      </p:sp>
      <p:sp>
        <p:nvSpPr>
          <p:cNvPr id="6" name="Shape 2"/>
          <p:cNvSpPr/>
          <p:nvPr/>
        </p:nvSpPr>
        <p:spPr>
          <a:xfrm>
            <a:off x="1828602" y="30226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57200" y="0"/>
                </a:lnTo>
                <a:cubicBezTo>
                  <a:pt x="709536" y="0"/>
                  <a:pt x="914400" y="204864"/>
                  <a:pt x="914400" y="457200"/>
                </a:cubicBezTo>
                <a:lnTo>
                  <a:pt x="914400" y="457200"/>
                </a:lnTo>
                <a:cubicBezTo>
                  <a:pt x="914400" y="709536"/>
                  <a:pt x="709536" y="914400"/>
                  <a:pt x="457200" y="914400"/>
                </a:cubicBezTo>
                <a:lnTo>
                  <a:pt x="457200" y="914400"/>
                </a:lnTo>
                <a:cubicBezTo>
                  <a:pt x="204864" y="914400"/>
                  <a:pt x="0" y="709536"/>
                  <a:pt x="0" y="457200"/>
                </a:cubicBezTo>
                <a:lnTo>
                  <a:pt x="0" y="457200"/>
                </a:lnTo>
                <a:cubicBezTo>
                  <a:pt x="0" y="204864"/>
                  <a:pt x="204864" y="0"/>
                  <a:pt x="457200" y="0"/>
                </a:cubicBezTo>
                <a:close/>
              </a:path>
            </a:pathLst>
          </a:custGeom>
          <a:solidFill>
            <a:srgbClr val="8A75F5"/>
          </a:solidFill>
          <a:ln w="50800">
            <a:solidFill>
              <a:srgbClr val="FFFFFF"/>
            </a:solidFill>
            <a:prstDash val="solid"/>
          </a:ln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sp>
        <p:nvSpPr>
          <p:cNvPr id="7" name="Shape 3"/>
          <p:cNvSpPr/>
          <p:nvPr/>
        </p:nvSpPr>
        <p:spPr>
          <a:xfrm>
            <a:off x="2101652" y="3340100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137368" y="306214"/>
                </a:moveTo>
                <a:cubicBezTo>
                  <a:pt x="135062" y="311646"/>
                  <a:pt x="133350" y="317302"/>
                  <a:pt x="132308" y="323031"/>
                </a:cubicBezTo>
                <a:cubicBezTo>
                  <a:pt x="121518" y="329580"/>
                  <a:pt x="108868" y="333375"/>
                  <a:pt x="95250" y="333375"/>
                </a:cubicBezTo>
                <a:cubicBezTo>
                  <a:pt x="55811" y="333375"/>
                  <a:pt x="23812" y="301377"/>
                  <a:pt x="23812" y="261938"/>
                </a:cubicBezTo>
                <a:lnTo>
                  <a:pt x="23812" y="47625"/>
                </a:lnTo>
                <a:cubicBezTo>
                  <a:pt x="10641" y="47625"/>
                  <a:pt x="0" y="36984"/>
                  <a:pt x="0" y="23812"/>
                </a:cubicBezTo>
                <a:cubicBezTo>
                  <a:pt x="0" y="10641"/>
                  <a:pt x="10641" y="0"/>
                  <a:pt x="23812" y="0"/>
                </a:cubicBezTo>
                <a:lnTo>
                  <a:pt x="166688" y="0"/>
                </a:lnTo>
                <a:cubicBezTo>
                  <a:pt x="179859" y="0"/>
                  <a:pt x="190500" y="10641"/>
                  <a:pt x="190500" y="23812"/>
                </a:cubicBezTo>
                <a:cubicBezTo>
                  <a:pt x="190500" y="36984"/>
                  <a:pt x="179859" y="47625"/>
                  <a:pt x="166688" y="47625"/>
                </a:cubicBezTo>
                <a:lnTo>
                  <a:pt x="166688" y="237827"/>
                </a:lnTo>
                <a:lnTo>
                  <a:pt x="137368" y="306214"/>
                </a:lnTo>
                <a:close/>
                <a:moveTo>
                  <a:pt x="71438" y="47625"/>
                </a:moveTo>
                <a:lnTo>
                  <a:pt x="71438" y="142875"/>
                </a:lnTo>
                <a:lnTo>
                  <a:pt x="119063" y="142875"/>
                </a:lnTo>
                <a:lnTo>
                  <a:pt x="119063" y="47625"/>
                </a:lnTo>
                <a:lnTo>
                  <a:pt x="71438" y="47625"/>
                </a:lnTo>
                <a:close/>
                <a:moveTo>
                  <a:pt x="261938" y="0"/>
                </a:moveTo>
                <a:lnTo>
                  <a:pt x="381000" y="0"/>
                </a:lnTo>
                <a:cubicBezTo>
                  <a:pt x="394171" y="0"/>
                  <a:pt x="404813" y="10641"/>
                  <a:pt x="404813" y="23812"/>
                </a:cubicBezTo>
                <a:cubicBezTo>
                  <a:pt x="404813" y="36984"/>
                  <a:pt x="394171" y="47625"/>
                  <a:pt x="381000" y="47625"/>
                </a:cubicBezTo>
                <a:lnTo>
                  <a:pt x="381000" y="161776"/>
                </a:lnTo>
                <a:lnTo>
                  <a:pt x="448940" y="320278"/>
                </a:lnTo>
                <a:cubicBezTo>
                  <a:pt x="450652" y="324296"/>
                  <a:pt x="451768" y="328538"/>
                  <a:pt x="452214" y="332929"/>
                </a:cubicBezTo>
                <a:lnTo>
                  <a:pt x="452437" y="333375"/>
                </a:lnTo>
                <a:lnTo>
                  <a:pt x="452214" y="333375"/>
                </a:lnTo>
                <a:cubicBezTo>
                  <a:pt x="452363" y="334714"/>
                  <a:pt x="452437" y="336054"/>
                  <a:pt x="452437" y="337393"/>
                </a:cubicBezTo>
                <a:cubicBezTo>
                  <a:pt x="452437" y="361429"/>
                  <a:pt x="432941" y="381000"/>
                  <a:pt x="408831" y="381000"/>
                </a:cubicBezTo>
                <a:lnTo>
                  <a:pt x="210220" y="381000"/>
                </a:lnTo>
                <a:cubicBezTo>
                  <a:pt x="186184" y="381000"/>
                  <a:pt x="166613" y="361504"/>
                  <a:pt x="166613" y="337393"/>
                </a:cubicBezTo>
                <a:cubicBezTo>
                  <a:pt x="166613" y="336054"/>
                  <a:pt x="166687" y="334714"/>
                  <a:pt x="166836" y="333375"/>
                </a:cubicBezTo>
                <a:lnTo>
                  <a:pt x="166613" y="333375"/>
                </a:lnTo>
                <a:lnTo>
                  <a:pt x="166836" y="332929"/>
                </a:lnTo>
                <a:cubicBezTo>
                  <a:pt x="167283" y="328613"/>
                  <a:pt x="168399" y="324296"/>
                  <a:pt x="170111" y="320278"/>
                </a:cubicBezTo>
                <a:lnTo>
                  <a:pt x="238125" y="161776"/>
                </a:lnTo>
                <a:lnTo>
                  <a:pt x="238125" y="47625"/>
                </a:lnTo>
                <a:cubicBezTo>
                  <a:pt x="224954" y="47625"/>
                  <a:pt x="214313" y="36984"/>
                  <a:pt x="214313" y="23812"/>
                </a:cubicBezTo>
                <a:cubicBezTo>
                  <a:pt x="214313" y="10641"/>
                  <a:pt x="224954" y="0"/>
                  <a:pt x="238125" y="0"/>
                </a:cubicBezTo>
                <a:lnTo>
                  <a:pt x="261938" y="0"/>
                </a:lnTo>
                <a:close/>
                <a:moveTo>
                  <a:pt x="337245" y="180529"/>
                </a:moveTo>
                <a:cubicBezTo>
                  <a:pt x="334714" y="174575"/>
                  <a:pt x="333375" y="168250"/>
                  <a:pt x="333375" y="161776"/>
                </a:cubicBezTo>
                <a:lnTo>
                  <a:pt x="333375" y="47625"/>
                </a:lnTo>
                <a:lnTo>
                  <a:pt x="285750" y="47625"/>
                </a:lnTo>
                <a:lnTo>
                  <a:pt x="285750" y="161776"/>
                </a:lnTo>
                <a:cubicBezTo>
                  <a:pt x="285750" y="168250"/>
                  <a:pt x="284411" y="174575"/>
                  <a:pt x="281880" y="180529"/>
                </a:cubicBezTo>
                <a:lnTo>
                  <a:pt x="257175" y="238125"/>
                </a:lnTo>
                <a:lnTo>
                  <a:pt x="361876" y="238125"/>
                </a:lnTo>
                <a:lnTo>
                  <a:pt x="337170" y="180529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" name="Text 4"/>
          <p:cNvSpPr/>
          <p:nvPr/>
        </p:nvSpPr>
        <p:spPr>
          <a:xfrm>
            <a:off x="1676202" y="4140200"/>
            <a:ext cx="132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在线实验引擎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635198" y="4495800"/>
            <a:ext cx="34036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让智能体在训练中与真实库交互，主动发现Bug。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5587802" y="30226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57200" y="0"/>
                </a:lnTo>
                <a:cubicBezTo>
                  <a:pt x="709536" y="0"/>
                  <a:pt x="914400" y="204864"/>
                  <a:pt x="914400" y="457200"/>
                </a:cubicBezTo>
                <a:lnTo>
                  <a:pt x="914400" y="457200"/>
                </a:lnTo>
                <a:cubicBezTo>
                  <a:pt x="914400" y="709536"/>
                  <a:pt x="709536" y="914400"/>
                  <a:pt x="457200" y="914400"/>
                </a:cubicBezTo>
                <a:lnTo>
                  <a:pt x="457200" y="914400"/>
                </a:lnTo>
                <a:cubicBezTo>
                  <a:pt x="204864" y="914400"/>
                  <a:pt x="0" y="709536"/>
                  <a:pt x="0" y="457200"/>
                </a:cubicBezTo>
                <a:lnTo>
                  <a:pt x="0" y="457200"/>
                </a:lnTo>
                <a:cubicBezTo>
                  <a:pt x="0" y="204864"/>
                  <a:pt x="204864" y="0"/>
                  <a:pt x="457200" y="0"/>
                </a:cubicBezTo>
                <a:close/>
              </a:path>
            </a:pathLst>
          </a:custGeom>
          <a:solidFill>
            <a:srgbClr val="8EB8F8"/>
          </a:solidFill>
          <a:ln w="50800">
            <a:solidFill>
              <a:srgbClr val="FFFFFF"/>
            </a:solidFill>
            <a:prstDash val="solid"/>
          </a:ln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sp>
        <p:nvSpPr>
          <p:cNvPr id="11" name="Shape 7"/>
          <p:cNvSpPr/>
          <p:nvPr/>
        </p:nvSpPr>
        <p:spPr>
          <a:xfrm>
            <a:off x="5908477" y="33401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39328" y="166688"/>
                </a:moveTo>
                <a:lnTo>
                  <a:pt x="232172" y="166688"/>
                </a:lnTo>
                <a:cubicBezTo>
                  <a:pt x="222275" y="166688"/>
                  <a:pt x="214313" y="158725"/>
                  <a:pt x="214313" y="148828"/>
                </a:cubicBezTo>
                <a:lnTo>
                  <a:pt x="214313" y="41672"/>
                </a:lnTo>
                <a:cubicBezTo>
                  <a:pt x="214313" y="34454"/>
                  <a:pt x="218629" y="27905"/>
                  <a:pt x="225326" y="25152"/>
                </a:cubicBezTo>
                <a:cubicBezTo>
                  <a:pt x="232023" y="22399"/>
                  <a:pt x="239688" y="23961"/>
                  <a:pt x="244822" y="29021"/>
                </a:cubicBezTo>
                <a:lnTo>
                  <a:pt x="274588" y="58787"/>
                </a:lnTo>
                <a:lnTo>
                  <a:pt x="329208" y="4167"/>
                </a:lnTo>
                <a:cubicBezTo>
                  <a:pt x="331887" y="1488"/>
                  <a:pt x="335533" y="0"/>
                  <a:pt x="339328" y="0"/>
                </a:cubicBezTo>
                <a:cubicBezTo>
                  <a:pt x="343123" y="0"/>
                  <a:pt x="346770" y="1488"/>
                  <a:pt x="349523" y="4242"/>
                </a:cubicBezTo>
                <a:lnTo>
                  <a:pt x="376833" y="31552"/>
                </a:lnTo>
                <a:cubicBezTo>
                  <a:pt x="379512" y="34230"/>
                  <a:pt x="381000" y="37877"/>
                  <a:pt x="381000" y="41672"/>
                </a:cubicBezTo>
                <a:cubicBezTo>
                  <a:pt x="381000" y="45467"/>
                  <a:pt x="379512" y="49113"/>
                  <a:pt x="376758" y="51867"/>
                </a:cubicBezTo>
                <a:lnTo>
                  <a:pt x="322213" y="106412"/>
                </a:lnTo>
                <a:lnTo>
                  <a:pt x="351979" y="136178"/>
                </a:lnTo>
                <a:cubicBezTo>
                  <a:pt x="357113" y="141312"/>
                  <a:pt x="358601" y="148977"/>
                  <a:pt x="355848" y="155674"/>
                </a:cubicBezTo>
                <a:cubicBezTo>
                  <a:pt x="353095" y="162371"/>
                  <a:pt x="346546" y="166688"/>
                  <a:pt x="339328" y="166688"/>
                </a:cubicBezTo>
                <a:close/>
                <a:moveTo>
                  <a:pt x="339328" y="214313"/>
                </a:moveTo>
                <a:cubicBezTo>
                  <a:pt x="346546" y="214313"/>
                  <a:pt x="353095" y="218629"/>
                  <a:pt x="355848" y="225326"/>
                </a:cubicBezTo>
                <a:cubicBezTo>
                  <a:pt x="358601" y="232023"/>
                  <a:pt x="357113" y="239688"/>
                  <a:pt x="351979" y="244822"/>
                </a:cubicBezTo>
                <a:lnTo>
                  <a:pt x="322213" y="274588"/>
                </a:lnTo>
                <a:lnTo>
                  <a:pt x="376833" y="329208"/>
                </a:lnTo>
                <a:cubicBezTo>
                  <a:pt x="379512" y="331887"/>
                  <a:pt x="381074" y="335533"/>
                  <a:pt x="381074" y="339403"/>
                </a:cubicBezTo>
                <a:cubicBezTo>
                  <a:pt x="381074" y="343272"/>
                  <a:pt x="379586" y="346844"/>
                  <a:pt x="376833" y="349597"/>
                </a:cubicBezTo>
                <a:lnTo>
                  <a:pt x="349523" y="376907"/>
                </a:lnTo>
                <a:cubicBezTo>
                  <a:pt x="346770" y="379512"/>
                  <a:pt x="343123" y="381000"/>
                  <a:pt x="339328" y="381000"/>
                </a:cubicBezTo>
                <a:cubicBezTo>
                  <a:pt x="335533" y="381000"/>
                  <a:pt x="331887" y="379512"/>
                  <a:pt x="329133" y="376758"/>
                </a:cubicBezTo>
                <a:lnTo>
                  <a:pt x="274588" y="322213"/>
                </a:lnTo>
                <a:lnTo>
                  <a:pt x="244822" y="351979"/>
                </a:lnTo>
                <a:cubicBezTo>
                  <a:pt x="239688" y="357113"/>
                  <a:pt x="232023" y="358601"/>
                  <a:pt x="225326" y="355848"/>
                </a:cubicBezTo>
                <a:cubicBezTo>
                  <a:pt x="218629" y="353095"/>
                  <a:pt x="214313" y="346546"/>
                  <a:pt x="214313" y="339328"/>
                </a:cubicBezTo>
                <a:lnTo>
                  <a:pt x="214313" y="232172"/>
                </a:lnTo>
                <a:cubicBezTo>
                  <a:pt x="214313" y="222275"/>
                  <a:pt x="222275" y="214313"/>
                  <a:pt x="232172" y="214313"/>
                </a:cubicBezTo>
                <a:lnTo>
                  <a:pt x="339328" y="214313"/>
                </a:lnTo>
                <a:close/>
                <a:moveTo>
                  <a:pt x="148828" y="214313"/>
                </a:moveTo>
                <a:cubicBezTo>
                  <a:pt x="158725" y="214313"/>
                  <a:pt x="166688" y="222275"/>
                  <a:pt x="166688" y="232172"/>
                </a:cubicBezTo>
                <a:lnTo>
                  <a:pt x="166688" y="339328"/>
                </a:lnTo>
                <a:cubicBezTo>
                  <a:pt x="166688" y="346546"/>
                  <a:pt x="162371" y="353095"/>
                  <a:pt x="155674" y="355848"/>
                </a:cubicBezTo>
                <a:cubicBezTo>
                  <a:pt x="148977" y="358601"/>
                  <a:pt x="141312" y="357113"/>
                  <a:pt x="136178" y="351979"/>
                </a:cubicBezTo>
                <a:lnTo>
                  <a:pt x="106412" y="322213"/>
                </a:lnTo>
                <a:lnTo>
                  <a:pt x="51792" y="376833"/>
                </a:lnTo>
                <a:cubicBezTo>
                  <a:pt x="49113" y="379512"/>
                  <a:pt x="45467" y="381000"/>
                  <a:pt x="41672" y="381000"/>
                </a:cubicBezTo>
                <a:cubicBezTo>
                  <a:pt x="37877" y="381000"/>
                  <a:pt x="34230" y="379512"/>
                  <a:pt x="31477" y="376758"/>
                </a:cubicBezTo>
                <a:lnTo>
                  <a:pt x="4242" y="349523"/>
                </a:lnTo>
                <a:cubicBezTo>
                  <a:pt x="1488" y="346770"/>
                  <a:pt x="0" y="343123"/>
                  <a:pt x="0" y="339328"/>
                </a:cubicBezTo>
                <a:cubicBezTo>
                  <a:pt x="0" y="335533"/>
                  <a:pt x="1488" y="331887"/>
                  <a:pt x="4242" y="329133"/>
                </a:cubicBezTo>
                <a:lnTo>
                  <a:pt x="58787" y="274588"/>
                </a:lnTo>
                <a:lnTo>
                  <a:pt x="29021" y="244822"/>
                </a:lnTo>
                <a:cubicBezTo>
                  <a:pt x="23887" y="239688"/>
                  <a:pt x="22399" y="232023"/>
                  <a:pt x="25152" y="225326"/>
                </a:cubicBezTo>
                <a:cubicBezTo>
                  <a:pt x="27905" y="218629"/>
                  <a:pt x="34454" y="214313"/>
                  <a:pt x="41672" y="214313"/>
                </a:cubicBezTo>
                <a:lnTo>
                  <a:pt x="148828" y="214313"/>
                </a:lnTo>
                <a:close/>
                <a:moveTo>
                  <a:pt x="41672" y="166688"/>
                </a:moveTo>
                <a:cubicBezTo>
                  <a:pt x="34454" y="166688"/>
                  <a:pt x="27905" y="162371"/>
                  <a:pt x="25152" y="155674"/>
                </a:cubicBezTo>
                <a:cubicBezTo>
                  <a:pt x="22399" y="148977"/>
                  <a:pt x="23961" y="141312"/>
                  <a:pt x="29021" y="136178"/>
                </a:cubicBezTo>
                <a:lnTo>
                  <a:pt x="58787" y="106412"/>
                </a:lnTo>
                <a:lnTo>
                  <a:pt x="4242" y="51867"/>
                </a:lnTo>
                <a:cubicBezTo>
                  <a:pt x="1488" y="49113"/>
                  <a:pt x="0" y="45467"/>
                  <a:pt x="0" y="41672"/>
                </a:cubicBezTo>
                <a:cubicBezTo>
                  <a:pt x="0" y="37877"/>
                  <a:pt x="1488" y="34230"/>
                  <a:pt x="4242" y="31477"/>
                </a:cubicBezTo>
                <a:lnTo>
                  <a:pt x="31477" y="4242"/>
                </a:lnTo>
                <a:cubicBezTo>
                  <a:pt x="34230" y="1488"/>
                  <a:pt x="37877" y="0"/>
                  <a:pt x="41672" y="0"/>
                </a:cubicBezTo>
                <a:cubicBezTo>
                  <a:pt x="45467" y="0"/>
                  <a:pt x="49113" y="1488"/>
                  <a:pt x="51867" y="4242"/>
                </a:cubicBezTo>
                <a:lnTo>
                  <a:pt x="106412" y="58787"/>
                </a:lnTo>
                <a:lnTo>
                  <a:pt x="136178" y="29021"/>
                </a:lnTo>
                <a:cubicBezTo>
                  <a:pt x="141312" y="23887"/>
                  <a:pt x="148977" y="22399"/>
                  <a:pt x="155674" y="25152"/>
                </a:cubicBezTo>
                <a:cubicBezTo>
                  <a:pt x="162371" y="27905"/>
                  <a:pt x="166688" y="34454"/>
                  <a:pt x="166688" y="41672"/>
                </a:cubicBezTo>
                <a:lnTo>
                  <a:pt x="166688" y="148828"/>
                </a:lnTo>
                <a:cubicBezTo>
                  <a:pt x="166688" y="158725"/>
                  <a:pt x="158725" y="166688"/>
                  <a:pt x="148828" y="166688"/>
                </a:cubicBezTo>
                <a:lnTo>
                  <a:pt x="41672" y="166688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2" name="Text 8"/>
          <p:cNvSpPr/>
          <p:nvPr/>
        </p:nvSpPr>
        <p:spPr>
          <a:xfrm>
            <a:off x="5333802" y="4140200"/>
            <a:ext cx="152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小模型专用对齐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4381302" y="4495800"/>
            <a:ext cx="3429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通过课程蒸馏与工具嵌入，实现大模型能力迁移。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9347002" y="30226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57200" y="0"/>
                </a:lnTo>
                <a:cubicBezTo>
                  <a:pt x="709536" y="0"/>
                  <a:pt x="914400" y="204864"/>
                  <a:pt x="914400" y="457200"/>
                </a:cubicBezTo>
                <a:lnTo>
                  <a:pt x="914400" y="457200"/>
                </a:lnTo>
                <a:cubicBezTo>
                  <a:pt x="914400" y="709536"/>
                  <a:pt x="709536" y="914400"/>
                  <a:pt x="457200" y="914400"/>
                </a:cubicBezTo>
                <a:lnTo>
                  <a:pt x="457200" y="914400"/>
                </a:lnTo>
                <a:cubicBezTo>
                  <a:pt x="204864" y="914400"/>
                  <a:pt x="0" y="709536"/>
                  <a:pt x="0" y="457200"/>
                </a:cubicBezTo>
                <a:lnTo>
                  <a:pt x="0" y="457200"/>
                </a:lnTo>
                <a:cubicBezTo>
                  <a:pt x="0" y="204864"/>
                  <a:pt x="204864" y="0"/>
                  <a:pt x="457200" y="0"/>
                </a:cubicBezTo>
                <a:close/>
              </a:path>
            </a:pathLst>
          </a:custGeom>
          <a:solidFill>
            <a:srgbClr val="F8A8D8"/>
          </a:solidFill>
          <a:ln w="50800">
            <a:solidFill>
              <a:srgbClr val="FFFFFF"/>
            </a:solidFill>
            <a:prstDash val="solid"/>
          </a:ln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sp>
        <p:nvSpPr>
          <p:cNvPr id="15" name="Shape 11"/>
          <p:cNvSpPr/>
          <p:nvPr/>
        </p:nvSpPr>
        <p:spPr>
          <a:xfrm>
            <a:off x="9620052" y="3340100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101203" y="95250"/>
                </a:moveTo>
                <a:cubicBezTo>
                  <a:pt x="101203" y="45966"/>
                  <a:pt x="141216" y="5953"/>
                  <a:pt x="190500" y="5953"/>
                </a:cubicBezTo>
                <a:cubicBezTo>
                  <a:pt x="239784" y="5953"/>
                  <a:pt x="279797" y="45966"/>
                  <a:pt x="279797" y="95250"/>
                </a:cubicBezTo>
                <a:cubicBezTo>
                  <a:pt x="279797" y="144534"/>
                  <a:pt x="239784" y="184547"/>
                  <a:pt x="190500" y="184547"/>
                </a:cubicBezTo>
                <a:cubicBezTo>
                  <a:pt x="141216" y="184547"/>
                  <a:pt x="101203" y="144534"/>
                  <a:pt x="101203" y="95250"/>
                </a:cubicBezTo>
                <a:close/>
                <a:moveTo>
                  <a:pt x="35719" y="358899"/>
                </a:moveTo>
                <a:cubicBezTo>
                  <a:pt x="35719" y="285601"/>
                  <a:pt x="95101" y="226219"/>
                  <a:pt x="168399" y="226219"/>
                </a:cubicBezTo>
                <a:lnTo>
                  <a:pt x="212601" y="226219"/>
                </a:lnTo>
                <a:cubicBezTo>
                  <a:pt x="285899" y="226219"/>
                  <a:pt x="345281" y="285601"/>
                  <a:pt x="345281" y="358899"/>
                </a:cubicBezTo>
                <a:cubicBezTo>
                  <a:pt x="345281" y="371103"/>
                  <a:pt x="335384" y="381000"/>
                  <a:pt x="323180" y="381000"/>
                </a:cubicBezTo>
                <a:lnTo>
                  <a:pt x="57820" y="381000"/>
                </a:lnTo>
                <a:cubicBezTo>
                  <a:pt x="45616" y="381000"/>
                  <a:pt x="35719" y="371103"/>
                  <a:pt x="35719" y="358899"/>
                </a:cubicBezTo>
                <a:close/>
                <a:moveTo>
                  <a:pt x="455712" y="98747"/>
                </a:moveTo>
                <a:lnTo>
                  <a:pt x="396180" y="193997"/>
                </a:lnTo>
                <a:cubicBezTo>
                  <a:pt x="393055" y="198983"/>
                  <a:pt x="387697" y="202109"/>
                  <a:pt x="381819" y="202406"/>
                </a:cubicBezTo>
                <a:cubicBezTo>
                  <a:pt x="375940" y="202704"/>
                  <a:pt x="370284" y="200025"/>
                  <a:pt x="366787" y="195262"/>
                </a:cubicBezTo>
                <a:lnTo>
                  <a:pt x="331068" y="147637"/>
                </a:lnTo>
                <a:cubicBezTo>
                  <a:pt x="325115" y="139750"/>
                  <a:pt x="326752" y="128588"/>
                  <a:pt x="334640" y="122634"/>
                </a:cubicBezTo>
                <a:cubicBezTo>
                  <a:pt x="342528" y="116681"/>
                  <a:pt x="353690" y="118318"/>
                  <a:pt x="359643" y="126206"/>
                </a:cubicBezTo>
                <a:lnTo>
                  <a:pt x="379735" y="152995"/>
                </a:lnTo>
                <a:lnTo>
                  <a:pt x="425425" y="79846"/>
                </a:lnTo>
                <a:cubicBezTo>
                  <a:pt x="430634" y="71512"/>
                  <a:pt x="441647" y="68907"/>
                  <a:pt x="450056" y="74191"/>
                </a:cubicBezTo>
                <a:cubicBezTo>
                  <a:pt x="458465" y="79474"/>
                  <a:pt x="460995" y="90413"/>
                  <a:pt x="455712" y="98822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6" name="Text 12"/>
          <p:cNvSpPr/>
          <p:nvPr/>
        </p:nvSpPr>
        <p:spPr>
          <a:xfrm>
            <a:off x="9194602" y="4140200"/>
            <a:ext cx="132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人在回路机制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8216702" y="4495800"/>
            <a:ext cx="32766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支持专家低成本纠正，实现更高效的人机协同。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7-d2nfa298bjvh7rlj0gcg.png">    </p:cNvPr>
          <p:cNvPicPr>
            <a:picLocks noChangeAspect="1"/>
          </p:cNvPicPr>
          <p:nvPr/>
        </p:nvPicPr>
        <p:blipFill>
          <a:blip r:embed="rId1">
            <a:alphaModFix amt="10000"/>
          </a:blip>
          <a:srcRect l="26" r="26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41-d2nfa398bjvh7rlj0gig.png">    </p:cNvPr>
          <p:cNvPicPr>
            <a:picLocks noChangeAspect="1"/>
          </p:cNvPicPr>
          <p:nvPr/>
        </p:nvPicPr>
        <p:blipFill>
          <a:blip r:embed="rId2"/>
          <a:srcRect l="26" r="26" t="0" b="0"/>
          <a:stretch/>
        </p:blipFill>
        <p:spPr>
          <a:xfrm>
            <a:off x="635" y="-635"/>
            <a:ext cx="12207240" cy="6885305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5097145" y="2111375"/>
            <a:ext cx="5905500" cy="673100"/>
          </a:xfrm>
          <a:prstGeom prst="roundRect">
            <a:avLst>
              <a:gd name="adj" fmla="val 50000"/>
            </a:avLst>
          </a:prstGeom>
          <a:solidFill>
            <a:srgbClr val="EAFAFE">
              <a:alpha val="63137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5097145" y="2111375"/>
            <a:ext cx="5905500" cy="6731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 flipH="1">
            <a:off x="6279515" y="2213610"/>
            <a:ext cx="12700" cy="467995"/>
          </a:xfrm>
          <a:prstGeom prst="line">
            <a:avLst/>
          </a:prstGeom>
          <a:noFill/>
          <a:ln w="19050">
            <a:solidFill>
              <a:srgbClr val="E1ADFD"/>
            </a:solidFill>
            <a:prstDash val="solid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5097145" y="3446780"/>
            <a:ext cx="5905500" cy="673100"/>
          </a:xfrm>
          <a:prstGeom prst="roundRect">
            <a:avLst>
              <a:gd name="adj" fmla="val 50000"/>
            </a:avLst>
          </a:prstGeom>
          <a:solidFill>
            <a:srgbClr val="EAFAFE">
              <a:alpha val="63137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5097145" y="3446780"/>
            <a:ext cx="5905500" cy="6731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 flipH="1">
            <a:off x="6279515" y="3549015"/>
            <a:ext cx="12700" cy="467995"/>
          </a:xfrm>
          <a:prstGeom prst="line">
            <a:avLst/>
          </a:prstGeom>
          <a:noFill/>
          <a:ln w="19050">
            <a:solidFill>
              <a:srgbClr val="E1ADFD"/>
            </a:solidFill>
            <a:prstDash val="solid"/>
            <a:headEnd type="none"/>
            <a:tailEnd type="none"/>
          </a:ln>
        </p:spPr>
      </p:sp>
      <p:sp>
        <p:nvSpPr>
          <p:cNvPr id="10" name="Shape 6"/>
          <p:cNvSpPr/>
          <p:nvPr/>
        </p:nvSpPr>
        <p:spPr>
          <a:xfrm>
            <a:off x="5097145" y="4782185"/>
            <a:ext cx="5905500" cy="673100"/>
          </a:xfrm>
          <a:prstGeom prst="roundRect">
            <a:avLst>
              <a:gd name="adj" fmla="val 50000"/>
            </a:avLst>
          </a:prstGeom>
          <a:solidFill>
            <a:srgbClr val="EAFAFE">
              <a:alpha val="63137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5097145" y="4782185"/>
            <a:ext cx="5905500" cy="6731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 flipH="1">
            <a:off x="6279515" y="4884420"/>
            <a:ext cx="12700" cy="467995"/>
          </a:xfrm>
          <a:prstGeom prst="line">
            <a:avLst/>
          </a:prstGeom>
          <a:noFill/>
          <a:ln w="19050">
            <a:solidFill>
              <a:srgbClr val="E1ADFD"/>
            </a:solidFill>
            <a:prstDash val="solid"/>
            <a:headEnd type="none"/>
            <a:tailEnd type="none"/>
          </a:ln>
        </p:spPr>
      </p:sp>
      <p:sp>
        <p:nvSpPr>
          <p:cNvPr id="13" name="Text 9"/>
          <p:cNvSpPr/>
          <p:nvPr/>
        </p:nvSpPr>
        <p:spPr>
          <a:xfrm>
            <a:off x="222885" y="988695"/>
            <a:ext cx="4090670" cy="12725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5281295" y="2156460"/>
            <a:ext cx="1041400" cy="495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E1ADF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6348095" y="2218055"/>
            <a:ext cx="554736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局限与未来工作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5281295" y="3491865"/>
            <a:ext cx="1041400" cy="495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E1ADF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6348095" y="3553460"/>
            <a:ext cx="559816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结论与产业影响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5281295" y="4827270"/>
            <a:ext cx="1041400" cy="495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E1ADF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9" name="Text 15"/>
          <p:cNvSpPr/>
          <p:nvPr/>
        </p:nvSpPr>
        <p:spPr>
          <a:xfrm>
            <a:off x="6348095" y="4888865"/>
            <a:ext cx="554736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开源与复现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7-d2nfa298bjvh7rlj0gcg.png">    </p:cNvPr>
          <p:cNvPicPr>
            <a:picLocks noChangeAspect="1"/>
          </p:cNvPicPr>
          <p:nvPr/>
        </p:nvPicPr>
        <p:blipFill>
          <a:blip r:embed="rId1">
            <a:alphaModFix amt="10000"/>
          </a:blip>
          <a:srcRect l="26" r="26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40-d2nfa318bjvh7rlj0gfg.jpg">    </p:cNvPr>
          <p:cNvPicPr>
            <a:picLocks noChangeAspect="1"/>
          </p:cNvPicPr>
          <p:nvPr/>
        </p:nvPicPr>
        <p:blipFill>
          <a:blip r:embed="rId2"/>
          <a:srcRect l="0" r="0" t="3" b="3"/>
          <a:stretch/>
        </p:blipFill>
        <p:spPr>
          <a:xfrm>
            <a:off x="0" y="0"/>
            <a:ext cx="12214225" cy="695388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49605" y="1609090"/>
            <a:ext cx="6096000" cy="13220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49605" y="2985135"/>
            <a:ext cx="8241665" cy="829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结论与产业影响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7-d2nfa298bjvh7rlj0gcg.png">    </p:cNvPr>
          <p:cNvPicPr>
            <a:picLocks noChangeAspect="1"/>
          </p:cNvPicPr>
          <p:nvPr/>
        </p:nvPicPr>
        <p:blipFill>
          <a:blip r:embed="rId1">
            <a:alphaModFix amt="10000"/>
          </a:blip>
          <a:srcRect l="26" r="26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37-d2nfa298bjvh7rlj0gd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9525"/>
            <a:ext cx="12273280" cy="68853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54000" y="2209800"/>
            <a:ext cx="5626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研究结论回顾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254000" y="2870200"/>
            <a:ext cx="55372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MLZero通过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8A75F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多智能体协同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、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8A75F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认知感知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与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8A75F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双记忆机制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，首次实现多模态原始数据的端到端无人干预AutoML。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254000" y="3733800"/>
            <a:ext cx="5537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在25数据集上取得</a:t>
            </a:r>
            <a:pPr>
              <a:lnSpc>
                <a:spcPct val="130000"/>
              </a:lnSpc>
            </a:pPr>
            <a:r>
              <a:rPr lang="en-US" sz="1600" b="1" dirty="0">
                <a:solidFill>
                  <a:srgbClr val="F8A8D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92%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成功率与</a:t>
            </a:r>
            <a:pPr>
              <a:lnSpc>
                <a:spcPct val="130000"/>
              </a:lnSpc>
            </a:pPr>
            <a:r>
              <a:rPr lang="en-US" sz="1600" b="1" dirty="0">
                <a:solidFill>
                  <a:srgbClr val="F8A8D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263%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相对提升，系统架构通用、扩展性强，为AutoML民主化与产业化落地奠定新基线。</a:t>
            </a:r>
            <a:endParaRPr lang="en-US" sz="1600" dirty="0"/>
          </a:p>
        </p:txBody>
      </p:sp>
      <p:pic>
        <p:nvPicPr>
          <p:cNvPr id="7" name="Image 2" descr="https://kimi-web-img.moonshot.cn/img/media.au.tsinghua.edu.cn/d171c95b4df79fc63b6980adcf8ecb40e7110617.jpg">    </p:cNvPr>
          <p:cNvPicPr>
            <a:picLocks noChangeAspect="1"/>
          </p:cNvPicPr>
          <p:nvPr/>
        </p:nvPicPr>
        <p:blipFill>
          <a:blip r:embed="rId3"/>
          <a:srcRect l="36979" r="36979" t="0" b="0"/>
          <a:stretch/>
        </p:blipFill>
        <p:spPr>
          <a:xfrm>
            <a:off x="7391400" y="1803400"/>
            <a:ext cx="3251200" cy="3251200"/>
          </a:xfrm>
          <a:prstGeom prst="roundRect">
            <a:avLst>
              <a:gd name="adj" fmla="val 0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7-d2nfa298bjvh7rlj0gcg.png">    </p:cNvPr>
          <p:cNvPicPr>
            <a:picLocks noChangeAspect="1"/>
          </p:cNvPicPr>
          <p:nvPr/>
        </p:nvPicPr>
        <p:blipFill>
          <a:blip r:embed="rId1">
            <a:alphaModFix amt="10000"/>
          </a:blip>
          <a:srcRect l="26" r="26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37-d2nfa298bjvh7rlj0gd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9525"/>
            <a:ext cx="12273280" cy="68853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8750" y="20066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产业落地前景</a:t>
            </a:r>
            <a:endParaRPr lang="en-US" sz="1600" dirty="0"/>
          </a:p>
        </p:txBody>
      </p:sp>
      <p:pic>
        <p:nvPicPr>
          <p:cNvPr id="5" name="Image 2" descr="https://statics.moonshot.cn/kimi-ppt/html-gen/static/image-err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667" y="2997200"/>
            <a:ext cx="1219200" cy="1219200"/>
          </a:xfrm>
          <a:prstGeom prst="roundRect">
            <a:avLst>
              <a:gd name="adj" fmla="val 8333"/>
            </a:avLst>
          </a:prstGeom>
        </p:spPr>
      </p:pic>
      <p:sp>
        <p:nvSpPr>
          <p:cNvPr id="6" name="Text 1"/>
          <p:cNvSpPr/>
          <p:nvPr/>
        </p:nvSpPr>
        <p:spPr>
          <a:xfrm>
            <a:off x="864195" y="4318000"/>
            <a:ext cx="2679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集成至Amazon SageMaker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4453334" y="2768600"/>
            <a:ext cx="7581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系统已集成至</a:t>
            </a:r>
            <a:pPr>
              <a:lnSpc>
                <a:spcPct val="130000"/>
              </a:lnSpc>
            </a:pPr>
            <a:r>
              <a:rPr lang="en-US" sz="1600" b="1" dirty="0">
                <a:solidFill>
                  <a:srgbClr val="8A75F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Amazon SageMaker Autopilot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，支持表格、文本、图像、时序一站式建模。</a:t>
            </a:r>
            <a:endParaRPr lang="en-US" sz="1600" dirty="0"/>
          </a:p>
        </p:txBody>
      </p:sp>
      <p:sp>
        <p:nvSpPr>
          <p:cNvPr id="8" name="Shape 3"/>
          <p:cNvSpPr/>
          <p:nvPr/>
        </p:nvSpPr>
        <p:spPr>
          <a:xfrm>
            <a:off x="4453334" y="3581400"/>
            <a:ext cx="7480300" cy="1270000"/>
          </a:xfrm>
          <a:custGeom>
            <a:avLst/>
            <a:gdLst/>
            <a:ahLst/>
            <a:cxnLst/>
            <a:rect l="l" t="t" r="r" b="b"/>
            <a:pathLst>
              <a:path w="7480300" h="1270000">
                <a:moveTo>
                  <a:pt x="101600" y="0"/>
                </a:moveTo>
                <a:lnTo>
                  <a:pt x="7378700" y="0"/>
                </a:lnTo>
                <a:cubicBezTo>
                  <a:pt x="7434775" y="0"/>
                  <a:pt x="7480300" y="45525"/>
                  <a:pt x="7480300" y="101600"/>
                </a:cubicBezTo>
                <a:lnTo>
                  <a:pt x="7480300" y="1168400"/>
                </a:lnTo>
                <a:cubicBezTo>
                  <a:pt x="7480300" y="1224475"/>
                  <a:pt x="7434775" y="1270000"/>
                  <a:pt x="73787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8EB8F8">
              <a:alpha val="20000"/>
            </a:srgbClr>
          </a:solidFill>
          <a:ln/>
        </p:spPr>
      </p:sp>
      <p:sp>
        <p:nvSpPr>
          <p:cNvPr id="9" name="Shape 4"/>
          <p:cNvSpPr/>
          <p:nvPr/>
        </p:nvSpPr>
        <p:spPr>
          <a:xfrm>
            <a:off x="4766072" y="398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285750"/>
                </a:moveTo>
                <a:lnTo>
                  <a:pt x="21878" y="285750"/>
                </a:lnTo>
                <a:cubicBezTo>
                  <a:pt x="-357" y="285750"/>
                  <a:pt x="-14020" y="261551"/>
                  <a:pt x="-2590" y="242441"/>
                </a:cubicBezTo>
                <a:lnTo>
                  <a:pt x="44648" y="163681"/>
                </a:lnTo>
                <a:cubicBezTo>
                  <a:pt x="52417" y="150733"/>
                  <a:pt x="66348" y="142875"/>
                  <a:pt x="81439" y="142875"/>
                </a:cubicBezTo>
                <a:lnTo>
                  <a:pt x="166271" y="142875"/>
                </a:lnTo>
                <a:cubicBezTo>
                  <a:pt x="234226" y="27771"/>
                  <a:pt x="335578" y="21967"/>
                  <a:pt x="403354" y="31879"/>
                </a:cubicBezTo>
                <a:cubicBezTo>
                  <a:pt x="414784" y="33576"/>
                  <a:pt x="423714" y="42505"/>
                  <a:pt x="425321" y="53846"/>
                </a:cubicBezTo>
                <a:cubicBezTo>
                  <a:pt x="435233" y="121622"/>
                  <a:pt x="429429" y="222974"/>
                  <a:pt x="314325" y="290929"/>
                </a:cubicBezTo>
                <a:lnTo>
                  <a:pt x="314325" y="375761"/>
                </a:lnTo>
                <a:cubicBezTo>
                  <a:pt x="314325" y="390852"/>
                  <a:pt x="306467" y="404783"/>
                  <a:pt x="293519" y="412552"/>
                </a:cubicBezTo>
                <a:lnTo>
                  <a:pt x="214759" y="459790"/>
                </a:lnTo>
                <a:cubicBezTo>
                  <a:pt x="195739" y="471220"/>
                  <a:pt x="171450" y="457468"/>
                  <a:pt x="171450" y="435322"/>
                </a:cubicBezTo>
                <a:lnTo>
                  <a:pt x="171450" y="342900"/>
                </a:lnTo>
                <a:cubicBezTo>
                  <a:pt x="171450" y="311378"/>
                  <a:pt x="145822" y="285750"/>
                  <a:pt x="114300" y="285750"/>
                </a:cubicBezTo>
                <a:lnTo>
                  <a:pt x="114211" y="285750"/>
                </a:lnTo>
                <a:close/>
                <a:moveTo>
                  <a:pt x="357188" y="142875"/>
                </a:moveTo>
                <a:cubicBezTo>
                  <a:pt x="357188" y="119219"/>
                  <a:pt x="337981" y="100013"/>
                  <a:pt x="314325" y="100013"/>
                </a:cubicBezTo>
                <a:cubicBezTo>
                  <a:pt x="290669" y="100013"/>
                  <a:pt x="271463" y="119219"/>
                  <a:pt x="271463" y="142875"/>
                </a:cubicBezTo>
                <a:cubicBezTo>
                  <a:pt x="271463" y="166531"/>
                  <a:pt x="290669" y="185738"/>
                  <a:pt x="314325" y="185738"/>
                </a:cubicBezTo>
                <a:cubicBezTo>
                  <a:pt x="337981" y="185738"/>
                  <a:pt x="357188" y="166531"/>
                  <a:pt x="357188" y="142875"/>
                </a:cubicBezTo>
                <a:close/>
              </a:path>
            </a:pathLst>
          </a:custGeom>
          <a:solidFill>
            <a:srgbClr val="8EB8F8"/>
          </a:solidFill>
          <a:ln/>
        </p:spPr>
      </p:sp>
      <p:sp>
        <p:nvSpPr>
          <p:cNvPr id="10" name="Text 5"/>
          <p:cNvSpPr/>
          <p:nvPr/>
        </p:nvSpPr>
        <p:spPr>
          <a:xfrm>
            <a:off x="5536009" y="3784600"/>
            <a:ext cx="6311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预计降低70%人工调参时间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5536009" y="4140200"/>
            <a:ext cx="6286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助力金融、零售、制造等行业非专家用户快速构建高精度模型，推动AI技术普惠与生产力革命。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7-d2nfa298bjvh7rlj0gcg.png">    </p:cNvPr>
          <p:cNvPicPr>
            <a:picLocks noChangeAspect="1"/>
          </p:cNvPicPr>
          <p:nvPr/>
        </p:nvPicPr>
        <p:blipFill>
          <a:blip r:embed="rId1">
            <a:alphaModFix amt="10000"/>
          </a:blip>
          <a:srcRect l="26" r="26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40-d2nfa318bjvh7rlj0gfg.jpg">    </p:cNvPr>
          <p:cNvPicPr>
            <a:picLocks noChangeAspect="1"/>
          </p:cNvPicPr>
          <p:nvPr/>
        </p:nvPicPr>
        <p:blipFill>
          <a:blip r:embed="rId2"/>
          <a:srcRect l="0" r="0" t="3" b="3"/>
          <a:stretch/>
        </p:blipFill>
        <p:spPr>
          <a:xfrm>
            <a:off x="0" y="0"/>
            <a:ext cx="12214225" cy="695388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49605" y="1609090"/>
            <a:ext cx="6096000" cy="13220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09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49605" y="2985135"/>
            <a:ext cx="8241665" cy="829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开源与复现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7-d2nfa298bjvh7rlj0gcg.png">    </p:cNvPr>
          <p:cNvPicPr>
            <a:picLocks noChangeAspect="1"/>
          </p:cNvPicPr>
          <p:nvPr/>
        </p:nvPicPr>
        <p:blipFill>
          <a:blip r:embed="rId1">
            <a:alphaModFix amt="10000"/>
          </a:blip>
          <a:srcRect l="26" r="26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37-d2nfa298bjvh7rlj0gd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9525"/>
            <a:ext cx="12273280" cy="68853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8750" y="19558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开源与复现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>
            <a:off x="254000" y="2717800"/>
            <a:ext cx="3695700" cy="2184400"/>
          </a:xfrm>
          <a:custGeom>
            <a:avLst/>
            <a:gdLst/>
            <a:ahLst/>
            <a:cxnLst/>
            <a:rect l="l" t="t" r="r" b="b"/>
            <a:pathLst>
              <a:path w="3695700" h="2184400">
                <a:moveTo>
                  <a:pt x="101596" y="0"/>
                </a:moveTo>
                <a:lnTo>
                  <a:pt x="3594104" y="0"/>
                </a:lnTo>
                <a:cubicBezTo>
                  <a:pt x="3650214" y="0"/>
                  <a:pt x="3695700" y="45486"/>
                  <a:pt x="3695700" y="101596"/>
                </a:cubicBezTo>
                <a:lnTo>
                  <a:pt x="3695700" y="2082804"/>
                </a:lnTo>
                <a:cubicBezTo>
                  <a:pt x="3695700" y="2138914"/>
                  <a:pt x="3650214" y="2184400"/>
                  <a:pt x="3594104" y="2184400"/>
                </a:cubicBezTo>
                <a:lnTo>
                  <a:pt x="101596" y="2184400"/>
                </a:lnTo>
                <a:cubicBezTo>
                  <a:pt x="45486" y="2184400"/>
                  <a:pt x="0" y="2138914"/>
                  <a:pt x="0" y="2082804"/>
                </a:cubicBezTo>
                <a:lnTo>
                  <a:pt x="0" y="101596"/>
                </a:lnTo>
                <a:cubicBezTo>
                  <a:pt x="0" y="45524"/>
                  <a:pt x="45524" y="0"/>
                  <a:pt x="101596" y="0"/>
                </a:cubicBezTo>
                <a:close/>
              </a:path>
            </a:pathLst>
          </a:custGeom>
          <a:solidFill>
            <a:srgbClr val="8A75F5">
              <a:alpha val="10196"/>
            </a:srgbClr>
          </a:solidFill>
          <a:ln/>
          <a:effectLst>
            <a:outerShdw sx="100000" sy="100000" kx="0" ky="0" algn="bl" rotWithShape="0" blurRad="76200" dist="50800" dir="5400000">
              <a:srgbClr val="000000">
                <a:alpha val="10196"/>
              </a:srgbClr>
            </a:outerShdw>
          </a:effectLst>
        </p:spPr>
      </p:sp>
      <p:sp>
        <p:nvSpPr>
          <p:cNvPr id="6" name="Shape 2"/>
          <p:cNvSpPr/>
          <p:nvPr/>
        </p:nvSpPr>
        <p:spPr>
          <a:xfrm>
            <a:off x="1794867" y="3022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207050" y="473154"/>
                </a:moveTo>
                <a:cubicBezTo>
                  <a:pt x="207050" y="475536"/>
                  <a:pt x="204311" y="477441"/>
                  <a:pt x="200858" y="477441"/>
                </a:cubicBezTo>
                <a:cubicBezTo>
                  <a:pt x="196929" y="477798"/>
                  <a:pt x="194191" y="475893"/>
                  <a:pt x="194191" y="473154"/>
                </a:cubicBezTo>
                <a:cubicBezTo>
                  <a:pt x="194191" y="470773"/>
                  <a:pt x="196929" y="468868"/>
                  <a:pt x="200382" y="468868"/>
                </a:cubicBezTo>
                <a:cubicBezTo>
                  <a:pt x="203954" y="468511"/>
                  <a:pt x="207050" y="470416"/>
                  <a:pt x="207050" y="473154"/>
                </a:cubicBezTo>
                <a:close/>
                <a:moveTo>
                  <a:pt x="170021" y="467797"/>
                </a:moveTo>
                <a:cubicBezTo>
                  <a:pt x="169188" y="470178"/>
                  <a:pt x="171569" y="472916"/>
                  <a:pt x="175141" y="473631"/>
                </a:cubicBezTo>
                <a:cubicBezTo>
                  <a:pt x="178237" y="474821"/>
                  <a:pt x="181808" y="473631"/>
                  <a:pt x="182523" y="471249"/>
                </a:cubicBezTo>
                <a:cubicBezTo>
                  <a:pt x="183237" y="468868"/>
                  <a:pt x="180975" y="466130"/>
                  <a:pt x="177403" y="465058"/>
                </a:cubicBezTo>
                <a:cubicBezTo>
                  <a:pt x="174308" y="464225"/>
                  <a:pt x="170855" y="465415"/>
                  <a:pt x="170021" y="467797"/>
                </a:cubicBezTo>
                <a:close/>
                <a:moveTo>
                  <a:pt x="222647" y="465773"/>
                </a:moveTo>
                <a:cubicBezTo>
                  <a:pt x="219194" y="466606"/>
                  <a:pt x="216813" y="468868"/>
                  <a:pt x="217170" y="471607"/>
                </a:cubicBezTo>
                <a:cubicBezTo>
                  <a:pt x="217527" y="473988"/>
                  <a:pt x="220623" y="475536"/>
                  <a:pt x="224195" y="474702"/>
                </a:cubicBezTo>
                <a:cubicBezTo>
                  <a:pt x="227648" y="473869"/>
                  <a:pt x="230029" y="471607"/>
                  <a:pt x="229672" y="469225"/>
                </a:cubicBezTo>
                <a:cubicBezTo>
                  <a:pt x="229314" y="466963"/>
                  <a:pt x="226100" y="465415"/>
                  <a:pt x="222647" y="465773"/>
                </a:cubicBezTo>
                <a:close/>
                <a:moveTo>
                  <a:pt x="300990" y="9525"/>
                </a:moveTo>
                <a:cubicBezTo>
                  <a:pt x="135850" y="9525"/>
                  <a:pt x="9525" y="134898"/>
                  <a:pt x="9525" y="300038"/>
                </a:cubicBezTo>
                <a:cubicBezTo>
                  <a:pt x="9525" y="432078"/>
                  <a:pt x="92631" y="545068"/>
                  <a:pt x="211336" y="584835"/>
                </a:cubicBezTo>
                <a:cubicBezTo>
                  <a:pt x="226576" y="587573"/>
                  <a:pt x="231934" y="578167"/>
                  <a:pt x="231934" y="570428"/>
                </a:cubicBezTo>
                <a:cubicBezTo>
                  <a:pt x="231934" y="563047"/>
                  <a:pt x="231577" y="522327"/>
                  <a:pt x="231577" y="497324"/>
                </a:cubicBezTo>
                <a:cubicBezTo>
                  <a:pt x="231577" y="497324"/>
                  <a:pt x="148233" y="515183"/>
                  <a:pt x="130731" y="461843"/>
                </a:cubicBezTo>
                <a:cubicBezTo>
                  <a:pt x="130731" y="461843"/>
                  <a:pt x="117157" y="427196"/>
                  <a:pt x="97631" y="418267"/>
                </a:cubicBezTo>
                <a:cubicBezTo>
                  <a:pt x="97631" y="418267"/>
                  <a:pt x="70366" y="399574"/>
                  <a:pt x="99536" y="399931"/>
                </a:cubicBezTo>
                <a:cubicBezTo>
                  <a:pt x="99536" y="399931"/>
                  <a:pt x="129183" y="402312"/>
                  <a:pt x="145494" y="430649"/>
                </a:cubicBezTo>
                <a:cubicBezTo>
                  <a:pt x="171569" y="476607"/>
                  <a:pt x="215265" y="463391"/>
                  <a:pt x="232291" y="455533"/>
                </a:cubicBezTo>
                <a:cubicBezTo>
                  <a:pt x="235029" y="436483"/>
                  <a:pt x="242768" y="423267"/>
                  <a:pt x="251341" y="415409"/>
                </a:cubicBezTo>
                <a:cubicBezTo>
                  <a:pt x="184785" y="408027"/>
                  <a:pt x="117634" y="398383"/>
                  <a:pt x="117634" y="283845"/>
                </a:cubicBezTo>
                <a:cubicBezTo>
                  <a:pt x="117634" y="251103"/>
                  <a:pt x="126682" y="234672"/>
                  <a:pt x="145733" y="213717"/>
                </a:cubicBezTo>
                <a:cubicBezTo>
                  <a:pt x="142637" y="205978"/>
                  <a:pt x="132517" y="174069"/>
                  <a:pt x="148828" y="132874"/>
                </a:cubicBezTo>
                <a:cubicBezTo>
                  <a:pt x="173712" y="125135"/>
                  <a:pt x="230981" y="165021"/>
                  <a:pt x="230981" y="165021"/>
                </a:cubicBezTo>
                <a:cubicBezTo>
                  <a:pt x="254794" y="158353"/>
                  <a:pt x="280392" y="154900"/>
                  <a:pt x="305753" y="154900"/>
                </a:cubicBezTo>
                <a:cubicBezTo>
                  <a:pt x="331113" y="154900"/>
                  <a:pt x="356711" y="158353"/>
                  <a:pt x="380524" y="165021"/>
                </a:cubicBezTo>
                <a:cubicBezTo>
                  <a:pt x="380524" y="165021"/>
                  <a:pt x="437793" y="125016"/>
                  <a:pt x="462677" y="132874"/>
                </a:cubicBezTo>
                <a:cubicBezTo>
                  <a:pt x="478988" y="174188"/>
                  <a:pt x="468868" y="205978"/>
                  <a:pt x="465773" y="213717"/>
                </a:cubicBezTo>
                <a:cubicBezTo>
                  <a:pt x="484823" y="234791"/>
                  <a:pt x="496491" y="251222"/>
                  <a:pt x="496491" y="283845"/>
                </a:cubicBezTo>
                <a:cubicBezTo>
                  <a:pt x="496491" y="398740"/>
                  <a:pt x="426363" y="407908"/>
                  <a:pt x="359807" y="415409"/>
                </a:cubicBezTo>
                <a:cubicBezTo>
                  <a:pt x="370761" y="424815"/>
                  <a:pt x="380048" y="442674"/>
                  <a:pt x="380048" y="470654"/>
                </a:cubicBezTo>
                <a:cubicBezTo>
                  <a:pt x="380048" y="510778"/>
                  <a:pt x="379690" y="560427"/>
                  <a:pt x="379690" y="570190"/>
                </a:cubicBezTo>
                <a:cubicBezTo>
                  <a:pt x="379690" y="577929"/>
                  <a:pt x="385167" y="587335"/>
                  <a:pt x="400288" y="584597"/>
                </a:cubicBezTo>
                <a:cubicBezTo>
                  <a:pt x="519351" y="545068"/>
                  <a:pt x="600075" y="432078"/>
                  <a:pt x="600075" y="300038"/>
                </a:cubicBezTo>
                <a:cubicBezTo>
                  <a:pt x="600075" y="134898"/>
                  <a:pt x="466130" y="9525"/>
                  <a:pt x="300990" y="9525"/>
                </a:cubicBezTo>
                <a:close/>
                <a:moveTo>
                  <a:pt x="125254" y="420172"/>
                </a:moveTo>
                <a:cubicBezTo>
                  <a:pt x="123706" y="421362"/>
                  <a:pt x="124063" y="424101"/>
                  <a:pt x="126087" y="426363"/>
                </a:cubicBezTo>
                <a:cubicBezTo>
                  <a:pt x="127992" y="428268"/>
                  <a:pt x="130731" y="429101"/>
                  <a:pt x="132278" y="427553"/>
                </a:cubicBezTo>
                <a:cubicBezTo>
                  <a:pt x="133826" y="426363"/>
                  <a:pt x="133469" y="423624"/>
                  <a:pt x="131445" y="421362"/>
                </a:cubicBezTo>
                <a:cubicBezTo>
                  <a:pt x="129540" y="419457"/>
                  <a:pt x="126802" y="418624"/>
                  <a:pt x="125254" y="420172"/>
                </a:cubicBezTo>
                <a:close/>
                <a:moveTo>
                  <a:pt x="112395" y="410527"/>
                </a:moveTo>
                <a:cubicBezTo>
                  <a:pt x="111562" y="412075"/>
                  <a:pt x="112752" y="413980"/>
                  <a:pt x="115133" y="415171"/>
                </a:cubicBezTo>
                <a:cubicBezTo>
                  <a:pt x="117038" y="416362"/>
                  <a:pt x="119420" y="416004"/>
                  <a:pt x="120253" y="414337"/>
                </a:cubicBezTo>
                <a:cubicBezTo>
                  <a:pt x="121087" y="412790"/>
                  <a:pt x="119896" y="410885"/>
                  <a:pt x="117515" y="409694"/>
                </a:cubicBezTo>
                <a:cubicBezTo>
                  <a:pt x="115133" y="408980"/>
                  <a:pt x="113228" y="409337"/>
                  <a:pt x="112395" y="410527"/>
                </a:cubicBezTo>
                <a:close/>
                <a:moveTo>
                  <a:pt x="150971" y="452914"/>
                </a:moveTo>
                <a:cubicBezTo>
                  <a:pt x="149066" y="454462"/>
                  <a:pt x="149781" y="458033"/>
                  <a:pt x="152519" y="460296"/>
                </a:cubicBezTo>
                <a:cubicBezTo>
                  <a:pt x="155258" y="463034"/>
                  <a:pt x="158710" y="463391"/>
                  <a:pt x="160258" y="461486"/>
                </a:cubicBezTo>
                <a:cubicBezTo>
                  <a:pt x="161806" y="459938"/>
                  <a:pt x="161092" y="456367"/>
                  <a:pt x="158710" y="454104"/>
                </a:cubicBezTo>
                <a:cubicBezTo>
                  <a:pt x="156091" y="451366"/>
                  <a:pt x="152519" y="451009"/>
                  <a:pt x="150971" y="452914"/>
                </a:cubicBezTo>
                <a:close/>
                <a:moveTo>
                  <a:pt x="137398" y="435412"/>
                </a:moveTo>
                <a:cubicBezTo>
                  <a:pt x="135493" y="436602"/>
                  <a:pt x="135493" y="439698"/>
                  <a:pt x="137398" y="442436"/>
                </a:cubicBezTo>
                <a:cubicBezTo>
                  <a:pt x="139303" y="445175"/>
                  <a:pt x="142518" y="446365"/>
                  <a:pt x="144066" y="445175"/>
                </a:cubicBezTo>
                <a:cubicBezTo>
                  <a:pt x="145971" y="443627"/>
                  <a:pt x="145971" y="440531"/>
                  <a:pt x="144066" y="437793"/>
                </a:cubicBezTo>
                <a:cubicBezTo>
                  <a:pt x="142399" y="435054"/>
                  <a:pt x="139303" y="433864"/>
                  <a:pt x="137398" y="435412"/>
                </a:cubicBezTo>
                <a:close/>
              </a:path>
            </a:pathLst>
          </a:custGeom>
          <a:solidFill>
            <a:srgbClr val="8A75F5"/>
          </a:solidFill>
          <a:ln/>
        </p:spPr>
      </p:sp>
      <p:sp>
        <p:nvSpPr>
          <p:cNvPr id="7" name="Text 3"/>
          <p:cNvSpPr/>
          <p:nvPr/>
        </p:nvSpPr>
        <p:spPr>
          <a:xfrm>
            <a:off x="1337667" y="3835400"/>
            <a:ext cx="152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代码与数据开源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412750" y="4191000"/>
            <a:ext cx="3378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项目已开源至GitHub，提供完整Agent实现与数据集。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4250333" y="2844800"/>
            <a:ext cx="3695700" cy="1930400"/>
          </a:xfrm>
          <a:custGeom>
            <a:avLst/>
            <a:gdLst/>
            <a:ahLst/>
            <a:cxnLst/>
            <a:rect l="l" t="t" r="r" b="b"/>
            <a:pathLst>
              <a:path w="3695700" h="1930400">
                <a:moveTo>
                  <a:pt x="101597" y="0"/>
                </a:moveTo>
                <a:lnTo>
                  <a:pt x="3594103" y="0"/>
                </a:lnTo>
                <a:cubicBezTo>
                  <a:pt x="3650213" y="0"/>
                  <a:pt x="3695700" y="45487"/>
                  <a:pt x="3695700" y="101597"/>
                </a:cubicBezTo>
                <a:lnTo>
                  <a:pt x="3695700" y="1828803"/>
                </a:lnTo>
                <a:cubicBezTo>
                  <a:pt x="3695700" y="1884913"/>
                  <a:pt x="3650213" y="1930400"/>
                  <a:pt x="35941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8EB8F8">
              <a:alpha val="20000"/>
            </a:srgbClr>
          </a:solidFill>
          <a:ln/>
          <a:effectLst>
            <a:outerShdw sx="100000" sy="100000" kx="0" ky="0" algn="bl" rotWithShape="0" blurRad="76200" dist="50800" dir="5400000">
              <a:srgbClr val="000000">
                <a:alpha val="10196"/>
              </a:srgbClr>
            </a:outerShdw>
          </a:effectLst>
        </p:spPr>
      </p:sp>
      <p:sp>
        <p:nvSpPr>
          <p:cNvPr id="10" name="Shape 6"/>
          <p:cNvSpPr/>
          <p:nvPr/>
        </p:nvSpPr>
        <p:spPr>
          <a:xfrm>
            <a:off x="5715000" y="3149600"/>
            <a:ext cx="762000" cy="609600"/>
          </a:xfrm>
          <a:custGeom>
            <a:avLst/>
            <a:gdLst/>
            <a:ahLst/>
            <a:cxnLst/>
            <a:rect l="l" t="t" r="r" b="b"/>
            <a:pathLst>
              <a:path w="762000" h="609600">
                <a:moveTo>
                  <a:pt x="416600" y="281345"/>
                </a:moveTo>
                <a:lnTo>
                  <a:pt x="337899" y="281345"/>
                </a:lnTo>
                <a:lnTo>
                  <a:pt x="337899" y="210622"/>
                </a:lnTo>
                <a:lnTo>
                  <a:pt x="416600" y="210622"/>
                </a:lnTo>
                <a:lnTo>
                  <a:pt x="416600" y="281345"/>
                </a:lnTo>
                <a:close/>
                <a:moveTo>
                  <a:pt x="416600" y="38100"/>
                </a:moveTo>
                <a:lnTo>
                  <a:pt x="337899" y="38100"/>
                </a:lnTo>
                <a:lnTo>
                  <a:pt x="337899" y="110371"/>
                </a:lnTo>
                <a:lnTo>
                  <a:pt x="416600" y="110371"/>
                </a:lnTo>
                <a:lnTo>
                  <a:pt x="416600" y="38100"/>
                </a:lnTo>
                <a:close/>
                <a:moveTo>
                  <a:pt x="509707" y="210503"/>
                </a:moveTo>
                <a:lnTo>
                  <a:pt x="431006" y="210503"/>
                </a:lnTo>
                <a:lnTo>
                  <a:pt x="431006" y="281226"/>
                </a:lnTo>
                <a:lnTo>
                  <a:pt x="509707" y="281226"/>
                </a:lnTo>
                <a:lnTo>
                  <a:pt x="509707" y="210503"/>
                </a:lnTo>
                <a:close/>
                <a:moveTo>
                  <a:pt x="323612" y="124658"/>
                </a:moveTo>
                <a:lnTo>
                  <a:pt x="244912" y="124658"/>
                </a:lnTo>
                <a:lnTo>
                  <a:pt x="244912" y="196215"/>
                </a:lnTo>
                <a:lnTo>
                  <a:pt x="323612" y="196215"/>
                </a:lnTo>
                <a:lnTo>
                  <a:pt x="323612" y="124658"/>
                </a:lnTo>
                <a:close/>
                <a:moveTo>
                  <a:pt x="416600" y="124658"/>
                </a:moveTo>
                <a:lnTo>
                  <a:pt x="337899" y="124658"/>
                </a:lnTo>
                <a:lnTo>
                  <a:pt x="337899" y="196215"/>
                </a:lnTo>
                <a:lnTo>
                  <a:pt x="416600" y="196215"/>
                </a:lnTo>
                <a:lnTo>
                  <a:pt x="416600" y="124658"/>
                </a:lnTo>
                <a:close/>
                <a:moveTo>
                  <a:pt x="746165" y="243721"/>
                </a:moveTo>
                <a:cubicBezTo>
                  <a:pt x="729020" y="232172"/>
                  <a:pt x="689491" y="228005"/>
                  <a:pt x="659130" y="233720"/>
                </a:cubicBezTo>
                <a:cubicBezTo>
                  <a:pt x="655201" y="205145"/>
                  <a:pt x="639247" y="180261"/>
                  <a:pt x="610195" y="157877"/>
                </a:cubicBezTo>
                <a:lnTo>
                  <a:pt x="593527" y="146804"/>
                </a:lnTo>
                <a:lnTo>
                  <a:pt x="582454" y="163473"/>
                </a:lnTo>
                <a:cubicBezTo>
                  <a:pt x="560546" y="196572"/>
                  <a:pt x="554593" y="251103"/>
                  <a:pt x="578048" y="287060"/>
                </a:cubicBezTo>
                <a:cubicBezTo>
                  <a:pt x="567690" y="292656"/>
                  <a:pt x="547330" y="300276"/>
                  <a:pt x="520422" y="299799"/>
                </a:cubicBezTo>
                <a:lnTo>
                  <a:pt x="2858" y="299799"/>
                </a:lnTo>
                <a:cubicBezTo>
                  <a:pt x="-7501" y="360283"/>
                  <a:pt x="9763" y="438864"/>
                  <a:pt x="55245" y="492800"/>
                </a:cubicBezTo>
                <a:cubicBezTo>
                  <a:pt x="99417" y="545068"/>
                  <a:pt x="165616" y="571619"/>
                  <a:pt x="252174" y="571619"/>
                </a:cubicBezTo>
                <a:cubicBezTo>
                  <a:pt x="439579" y="571619"/>
                  <a:pt x="578287" y="485299"/>
                  <a:pt x="643176" y="328493"/>
                </a:cubicBezTo>
                <a:cubicBezTo>
                  <a:pt x="668655" y="328970"/>
                  <a:pt x="723662" y="328613"/>
                  <a:pt x="751880" y="274677"/>
                </a:cubicBezTo>
                <a:cubicBezTo>
                  <a:pt x="753666" y="271701"/>
                  <a:pt x="759738" y="258961"/>
                  <a:pt x="762000" y="254318"/>
                </a:cubicBezTo>
                <a:lnTo>
                  <a:pt x="746165" y="243721"/>
                </a:lnTo>
                <a:close/>
                <a:moveTo>
                  <a:pt x="137636" y="210503"/>
                </a:moveTo>
                <a:lnTo>
                  <a:pt x="59055" y="210503"/>
                </a:lnTo>
                <a:lnTo>
                  <a:pt x="59055" y="281226"/>
                </a:lnTo>
                <a:lnTo>
                  <a:pt x="137755" y="281226"/>
                </a:lnTo>
                <a:lnTo>
                  <a:pt x="137755" y="210503"/>
                </a:lnTo>
                <a:lnTo>
                  <a:pt x="137636" y="210503"/>
                </a:lnTo>
                <a:close/>
                <a:moveTo>
                  <a:pt x="230624" y="210503"/>
                </a:moveTo>
                <a:lnTo>
                  <a:pt x="151924" y="210503"/>
                </a:lnTo>
                <a:lnTo>
                  <a:pt x="151924" y="281226"/>
                </a:lnTo>
                <a:lnTo>
                  <a:pt x="230624" y="281226"/>
                </a:lnTo>
                <a:lnTo>
                  <a:pt x="230624" y="210503"/>
                </a:lnTo>
                <a:close/>
                <a:moveTo>
                  <a:pt x="323612" y="210503"/>
                </a:moveTo>
                <a:lnTo>
                  <a:pt x="244912" y="210503"/>
                </a:lnTo>
                <a:lnTo>
                  <a:pt x="244912" y="281226"/>
                </a:lnTo>
                <a:lnTo>
                  <a:pt x="323612" y="281226"/>
                </a:lnTo>
                <a:lnTo>
                  <a:pt x="323612" y="210503"/>
                </a:lnTo>
                <a:close/>
                <a:moveTo>
                  <a:pt x="230624" y="124658"/>
                </a:moveTo>
                <a:lnTo>
                  <a:pt x="151924" y="124658"/>
                </a:lnTo>
                <a:lnTo>
                  <a:pt x="151924" y="196215"/>
                </a:lnTo>
                <a:lnTo>
                  <a:pt x="230624" y="196215"/>
                </a:lnTo>
                <a:lnTo>
                  <a:pt x="230624" y="124658"/>
                </a:lnTo>
                <a:close/>
              </a:path>
            </a:pathLst>
          </a:custGeom>
          <a:solidFill>
            <a:srgbClr val="8EB8F8"/>
          </a:solidFill>
          <a:ln/>
        </p:spPr>
      </p:sp>
      <p:sp>
        <p:nvSpPr>
          <p:cNvPr id="11" name="Text 7"/>
          <p:cNvSpPr/>
          <p:nvPr/>
        </p:nvSpPr>
        <p:spPr>
          <a:xfrm>
            <a:off x="5284391" y="3962400"/>
            <a:ext cx="162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Docker一键复现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4602559" y="4318000"/>
            <a:ext cx="2984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配套Docker镜像一键复现实验环境。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8246666" y="2717800"/>
            <a:ext cx="3695700" cy="2184400"/>
          </a:xfrm>
          <a:custGeom>
            <a:avLst/>
            <a:gdLst/>
            <a:ahLst/>
            <a:cxnLst/>
            <a:rect l="l" t="t" r="r" b="b"/>
            <a:pathLst>
              <a:path w="3695700" h="2184400">
                <a:moveTo>
                  <a:pt x="101596" y="0"/>
                </a:moveTo>
                <a:lnTo>
                  <a:pt x="3594104" y="0"/>
                </a:lnTo>
                <a:cubicBezTo>
                  <a:pt x="3650214" y="0"/>
                  <a:pt x="3695700" y="45486"/>
                  <a:pt x="3695700" y="101596"/>
                </a:cubicBezTo>
                <a:lnTo>
                  <a:pt x="3695700" y="2082804"/>
                </a:lnTo>
                <a:cubicBezTo>
                  <a:pt x="3695700" y="2138914"/>
                  <a:pt x="3650214" y="2184400"/>
                  <a:pt x="3594104" y="2184400"/>
                </a:cubicBezTo>
                <a:lnTo>
                  <a:pt x="101596" y="2184400"/>
                </a:lnTo>
                <a:cubicBezTo>
                  <a:pt x="45486" y="2184400"/>
                  <a:pt x="0" y="2138914"/>
                  <a:pt x="0" y="2082804"/>
                </a:cubicBezTo>
                <a:lnTo>
                  <a:pt x="0" y="101596"/>
                </a:lnTo>
                <a:cubicBezTo>
                  <a:pt x="0" y="45524"/>
                  <a:pt x="45524" y="0"/>
                  <a:pt x="101596" y="0"/>
                </a:cubicBezTo>
                <a:close/>
              </a:path>
            </a:pathLst>
          </a:custGeom>
          <a:solidFill>
            <a:srgbClr val="F8A8D8">
              <a:alpha val="20000"/>
            </a:srgbClr>
          </a:solidFill>
          <a:ln/>
          <a:effectLst>
            <a:outerShdw sx="100000" sy="100000" kx="0" ky="0" algn="bl" rotWithShape="0" blurRad="76200" dist="50800" dir="5400000">
              <a:srgbClr val="000000">
                <a:alpha val="10196"/>
              </a:srgbClr>
            </a:outerShdw>
          </a:effectLst>
        </p:spPr>
      </p:sp>
      <p:sp>
        <p:nvSpPr>
          <p:cNvPr id="14" name="Shape 10"/>
          <p:cNvSpPr/>
          <p:nvPr/>
        </p:nvSpPr>
        <p:spPr>
          <a:xfrm>
            <a:off x="9787533" y="3022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168235"/>
                </a:moveTo>
                <a:lnTo>
                  <a:pt x="304800" y="536496"/>
                </a:lnTo>
                <a:lnTo>
                  <a:pt x="305395" y="536258"/>
                </a:lnTo>
                <a:cubicBezTo>
                  <a:pt x="370403" y="509230"/>
                  <a:pt x="440174" y="495300"/>
                  <a:pt x="510540" y="495300"/>
                </a:cubicBezTo>
                <a:lnTo>
                  <a:pt x="533400" y="495300"/>
                </a:lnTo>
                <a:lnTo>
                  <a:pt x="533400" y="114300"/>
                </a:lnTo>
                <a:lnTo>
                  <a:pt x="510540" y="114300"/>
                </a:lnTo>
                <a:cubicBezTo>
                  <a:pt x="460296" y="114300"/>
                  <a:pt x="410408" y="124301"/>
                  <a:pt x="363974" y="143589"/>
                </a:cubicBezTo>
                <a:cubicBezTo>
                  <a:pt x="343972" y="151924"/>
                  <a:pt x="324207" y="160139"/>
                  <a:pt x="304800" y="168235"/>
                </a:cubicBezTo>
                <a:close/>
                <a:moveTo>
                  <a:pt x="274915" y="73223"/>
                </a:moveTo>
                <a:lnTo>
                  <a:pt x="304800" y="85725"/>
                </a:lnTo>
                <a:lnTo>
                  <a:pt x="334685" y="73223"/>
                </a:lnTo>
                <a:cubicBezTo>
                  <a:pt x="390406" y="50006"/>
                  <a:pt x="450175" y="38100"/>
                  <a:pt x="510540" y="38100"/>
                </a:cubicBezTo>
                <a:lnTo>
                  <a:pt x="552450" y="38100"/>
                </a:lnTo>
                <a:cubicBezTo>
                  <a:pt x="584002" y="38100"/>
                  <a:pt x="609600" y="63698"/>
                  <a:pt x="609600" y="95250"/>
                </a:cubicBezTo>
                <a:lnTo>
                  <a:pt x="609600" y="514350"/>
                </a:lnTo>
                <a:cubicBezTo>
                  <a:pt x="609600" y="545902"/>
                  <a:pt x="584002" y="571500"/>
                  <a:pt x="552450" y="571500"/>
                </a:cubicBezTo>
                <a:lnTo>
                  <a:pt x="510540" y="571500"/>
                </a:lnTo>
                <a:cubicBezTo>
                  <a:pt x="450175" y="571500"/>
                  <a:pt x="390406" y="583406"/>
                  <a:pt x="334685" y="606623"/>
                </a:cubicBezTo>
                <a:lnTo>
                  <a:pt x="319445" y="612934"/>
                </a:lnTo>
                <a:cubicBezTo>
                  <a:pt x="310039" y="616863"/>
                  <a:pt x="299561" y="616863"/>
                  <a:pt x="290155" y="612934"/>
                </a:cubicBezTo>
                <a:lnTo>
                  <a:pt x="274915" y="606623"/>
                </a:lnTo>
                <a:cubicBezTo>
                  <a:pt x="219194" y="583406"/>
                  <a:pt x="159425" y="571500"/>
                  <a:pt x="99060" y="571500"/>
                </a:cubicBezTo>
                <a:lnTo>
                  <a:pt x="57150" y="571500"/>
                </a:lnTo>
                <a:cubicBezTo>
                  <a:pt x="25598" y="571500"/>
                  <a:pt x="0" y="545902"/>
                  <a:pt x="0" y="514350"/>
                </a:cubicBezTo>
                <a:lnTo>
                  <a:pt x="0" y="95250"/>
                </a:lnTo>
                <a:cubicBezTo>
                  <a:pt x="0" y="63698"/>
                  <a:pt x="25598" y="38100"/>
                  <a:pt x="57150" y="38100"/>
                </a:cubicBezTo>
                <a:lnTo>
                  <a:pt x="99060" y="38100"/>
                </a:lnTo>
                <a:cubicBezTo>
                  <a:pt x="159425" y="38100"/>
                  <a:pt x="219194" y="50006"/>
                  <a:pt x="274915" y="73223"/>
                </a:cubicBezTo>
                <a:close/>
              </a:path>
            </a:pathLst>
          </a:custGeom>
          <a:solidFill>
            <a:srgbClr val="F8A8D8"/>
          </a:solidFill>
          <a:ln/>
        </p:spPr>
      </p:sp>
      <p:sp>
        <p:nvSpPr>
          <p:cNvPr id="15" name="Text 11"/>
          <p:cNvSpPr/>
          <p:nvPr/>
        </p:nvSpPr>
        <p:spPr>
          <a:xfrm>
            <a:off x="9635133" y="38354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详细文档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8405416" y="4191000"/>
            <a:ext cx="3378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涵盖安装、自定义ML库接入与benchmark提交规范。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7-d2nfa298bjvh7rlj0gcg.png">    </p:cNvPr>
          <p:cNvPicPr>
            <a:picLocks noChangeAspect="1"/>
          </p:cNvPicPr>
          <p:nvPr/>
        </p:nvPicPr>
        <p:blipFill>
          <a:blip r:embed="rId1">
            <a:alphaModFix amt="10000"/>
          </a:blip>
          <a:srcRect l="26" r="26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37-d2nfa298bjvh7rlj0gd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9525"/>
            <a:ext cx="12273280" cy="6885305"/>
          </a:xfrm>
          <a:prstGeom prst="rect">
            <a:avLst/>
          </a:prstGeom>
        </p:spPr>
      </p:pic>
      <p:pic>
        <p:nvPicPr>
          <p:cNvPr id="4" name="Image 2" descr="https://kimi-web-img.moonshot.cn/img/picx.zhimg.com/a5e928d23c281764360f364ce04bd9de15a4a9d5.jpg">    </p:cNvPr>
          <p:cNvPicPr>
            <a:picLocks noChangeAspect="1"/>
          </p:cNvPicPr>
          <p:nvPr/>
        </p:nvPicPr>
        <p:blipFill>
          <a:blip r:embed="rId3"/>
          <a:srcRect l="28472" r="28472" t="0" b="0"/>
          <a:stretch/>
        </p:blipFill>
        <p:spPr>
          <a:xfrm>
            <a:off x="1549400" y="1803400"/>
            <a:ext cx="3251200" cy="3251200"/>
          </a:xfrm>
          <a:prstGeom prst="roundRect">
            <a:avLst>
              <a:gd name="adj" fmla="val 0"/>
            </a:avLst>
          </a:prstGeom>
        </p:spPr>
      </p:pic>
      <p:sp>
        <p:nvSpPr>
          <p:cNvPr id="5" name="Text 0"/>
          <p:cNvSpPr/>
          <p:nvPr/>
        </p:nvSpPr>
        <p:spPr>
          <a:xfrm>
            <a:off x="6502400" y="2133600"/>
            <a:ext cx="5626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实验可复现性保障</a:t>
            </a:r>
            <a:endParaRPr lang="en-US" sz="1600" dirty="0"/>
          </a:p>
        </p:txBody>
      </p:sp>
      <p:sp>
        <p:nvSpPr>
          <p:cNvPr id="6" name="Shape 1"/>
          <p:cNvSpPr/>
          <p:nvPr/>
        </p:nvSpPr>
        <p:spPr>
          <a:xfrm>
            <a:off x="6537325" y="2844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66688" y="174625"/>
                </a:moveTo>
                <a:cubicBezTo>
                  <a:pt x="214908" y="174625"/>
                  <a:pt x="254000" y="135533"/>
                  <a:pt x="254000" y="87313"/>
                </a:cubicBezTo>
                <a:cubicBezTo>
                  <a:pt x="254000" y="39092"/>
                  <a:pt x="214908" y="0"/>
                  <a:pt x="166688" y="0"/>
                </a:cubicBezTo>
                <a:cubicBezTo>
                  <a:pt x="118467" y="0"/>
                  <a:pt x="79375" y="39092"/>
                  <a:pt x="79375" y="87313"/>
                </a:cubicBezTo>
                <a:cubicBezTo>
                  <a:pt x="79375" y="96589"/>
                  <a:pt x="80814" y="105569"/>
                  <a:pt x="83493" y="113953"/>
                </a:cubicBezTo>
                <a:lnTo>
                  <a:pt x="3473" y="193973"/>
                </a:lnTo>
                <a:cubicBezTo>
                  <a:pt x="1240" y="196205"/>
                  <a:pt x="0" y="199231"/>
                  <a:pt x="0" y="202406"/>
                </a:cubicBezTo>
                <a:lnTo>
                  <a:pt x="0" y="242094"/>
                </a:lnTo>
                <a:cubicBezTo>
                  <a:pt x="0" y="248692"/>
                  <a:pt x="5308" y="254000"/>
                  <a:pt x="11906" y="254000"/>
                </a:cubicBezTo>
                <a:lnTo>
                  <a:pt x="51594" y="254000"/>
                </a:lnTo>
                <a:cubicBezTo>
                  <a:pt x="58192" y="254000"/>
                  <a:pt x="63500" y="248692"/>
                  <a:pt x="63500" y="242094"/>
                </a:cubicBezTo>
                <a:lnTo>
                  <a:pt x="63500" y="222250"/>
                </a:lnTo>
                <a:lnTo>
                  <a:pt x="83344" y="222250"/>
                </a:lnTo>
                <a:cubicBezTo>
                  <a:pt x="89942" y="222250"/>
                  <a:pt x="95250" y="216942"/>
                  <a:pt x="95250" y="210344"/>
                </a:cubicBezTo>
                <a:lnTo>
                  <a:pt x="95250" y="190500"/>
                </a:lnTo>
                <a:lnTo>
                  <a:pt x="115094" y="190500"/>
                </a:lnTo>
                <a:cubicBezTo>
                  <a:pt x="118269" y="190500"/>
                  <a:pt x="121295" y="189260"/>
                  <a:pt x="123527" y="187027"/>
                </a:cubicBezTo>
                <a:lnTo>
                  <a:pt x="140047" y="170507"/>
                </a:lnTo>
                <a:cubicBezTo>
                  <a:pt x="148431" y="173186"/>
                  <a:pt x="157411" y="174625"/>
                  <a:pt x="166688" y="174625"/>
                </a:cubicBezTo>
                <a:close/>
                <a:moveTo>
                  <a:pt x="186531" y="47625"/>
                </a:moveTo>
                <a:cubicBezTo>
                  <a:pt x="197483" y="47625"/>
                  <a:pt x="206375" y="56517"/>
                  <a:pt x="206375" y="67469"/>
                </a:cubicBezTo>
                <a:cubicBezTo>
                  <a:pt x="206375" y="78421"/>
                  <a:pt x="197483" y="87313"/>
                  <a:pt x="186531" y="87313"/>
                </a:cubicBezTo>
                <a:cubicBezTo>
                  <a:pt x="175579" y="87313"/>
                  <a:pt x="166688" y="78421"/>
                  <a:pt x="166688" y="67469"/>
                </a:cubicBezTo>
                <a:cubicBezTo>
                  <a:pt x="166688" y="56517"/>
                  <a:pt x="175579" y="47625"/>
                  <a:pt x="186531" y="47625"/>
                </a:cubicBezTo>
                <a:close/>
              </a:path>
            </a:pathLst>
          </a:custGeom>
          <a:solidFill>
            <a:srgbClr val="8A75F5"/>
          </a:solidFill>
          <a:ln/>
        </p:spPr>
      </p:sp>
      <p:sp>
        <p:nvSpPr>
          <p:cNvPr id="7" name="Text 2"/>
          <p:cNvSpPr/>
          <p:nvPr/>
        </p:nvSpPr>
        <p:spPr>
          <a:xfrm>
            <a:off x="6978650" y="2794000"/>
            <a:ext cx="5054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随机种子与资源公开：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所有随机种子、超参数与资源消耗均在论文与仓库公开。</a:t>
            </a:r>
            <a:endParaRPr lang="en-US" sz="1600" dirty="0"/>
          </a:p>
        </p:txBody>
      </p:sp>
      <p:sp>
        <p:nvSpPr>
          <p:cNvPr id="8" name="Shape 3"/>
          <p:cNvSpPr/>
          <p:nvPr/>
        </p:nvSpPr>
        <p:spPr>
          <a:xfrm>
            <a:off x="6557169" y="355600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31750" y="15875"/>
                </a:moveTo>
                <a:cubicBezTo>
                  <a:pt x="14238" y="15875"/>
                  <a:pt x="0" y="30113"/>
                  <a:pt x="0" y="47625"/>
                </a:cubicBezTo>
                <a:lnTo>
                  <a:pt x="0" y="79375"/>
                </a:lnTo>
                <a:cubicBezTo>
                  <a:pt x="0" y="96887"/>
                  <a:pt x="14238" y="111125"/>
                  <a:pt x="31750" y="111125"/>
                </a:cubicBezTo>
                <a:lnTo>
                  <a:pt x="190500" y="111125"/>
                </a:lnTo>
                <a:cubicBezTo>
                  <a:pt x="208012" y="111125"/>
                  <a:pt x="222250" y="96887"/>
                  <a:pt x="222250" y="79375"/>
                </a:cubicBezTo>
                <a:lnTo>
                  <a:pt x="222250" y="47625"/>
                </a:lnTo>
                <a:cubicBezTo>
                  <a:pt x="222250" y="30113"/>
                  <a:pt x="208012" y="15875"/>
                  <a:pt x="190500" y="15875"/>
                </a:cubicBezTo>
                <a:lnTo>
                  <a:pt x="31750" y="15875"/>
                </a:lnTo>
                <a:close/>
                <a:moveTo>
                  <a:pt x="138906" y="51594"/>
                </a:moveTo>
                <a:cubicBezTo>
                  <a:pt x="145477" y="51594"/>
                  <a:pt x="150813" y="56929"/>
                  <a:pt x="150813" y="63500"/>
                </a:cubicBezTo>
                <a:cubicBezTo>
                  <a:pt x="150813" y="70071"/>
                  <a:pt x="145477" y="75406"/>
                  <a:pt x="138906" y="75406"/>
                </a:cubicBezTo>
                <a:cubicBezTo>
                  <a:pt x="132335" y="75406"/>
                  <a:pt x="127000" y="70071"/>
                  <a:pt x="127000" y="63500"/>
                </a:cubicBezTo>
                <a:cubicBezTo>
                  <a:pt x="127000" y="56929"/>
                  <a:pt x="132335" y="51594"/>
                  <a:pt x="138906" y="51594"/>
                </a:cubicBezTo>
                <a:close/>
                <a:moveTo>
                  <a:pt x="166688" y="63500"/>
                </a:moveTo>
                <a:cubicBezTo>
                  <a:pt x="166688" y="56929"/>
                  <a:pt x="172023" y="51594"/>
                  <a:pt x="178594" y="51594"/>
                </a:cubicBezTo>
                <a:cubicBezTo>
                  <a:pt x="185165" y="51594"/>
                  <a:pt x="190500" y="56929"/>
                  <a:pt x="190500" y="63500"/>
                </a:cubicBezTo>
                <a:cubicBezTo>
                  <a:pt x="190500" y="70071"/>
                  <a:pt x="185165" y="75406"/>
                  <a:pt x="178594" y="75406"/>
                </a:cubicBezTo>
                <a:cubicBezTo>
                  <a:pt x="172023" y="75406"/>
                  <a:pt x="166688" y="70071"/>
                  <a:pt x="166688" y="63500"/>
                </a:cubicBezTo>
                <a:close/>
                <a:moveTo>
                  <a:pt x="31750" y="142875"/>
                </a:moveTo>
                <a:cubicBezTo>
                  <a:pt x="14238" y="142875"/>
                  <a:pt x="0" y="157113"/>
                  <a:pt x="0" y="174625"/>
                </a:cubicBezTo>
                <a:lnTo>
                  <a:pt x="0" y="206375"/>
                </a:lnTo>
                <a:cubicBezTo>
                  <a:pt x="0" y="223887"/>
                  <a:pt x="14238" y="238125"/>
                  <a:pt x="31750" y="238125"/>
                </a:cubicBezTo>
                <a:lnTo>
                  <a:pt x="190500" y="238125"/>
                </a:lnTo>
                <a:cubicBezTo>
                  <a:pt x="208012" y="238125"/>
                  <a:pt x="222250" y="223887"/>
                  <a:pt x="222250" y="206375"/>
                </a:cubicBezTo>
                <a:lnTo>
                  <a:pt x="222250" y="174625"/>
                </a:lnTo>
                <a:cubicBezTo>
                  <a:pt x="222250" y="157113"/>
                  <a:pt x="208012" y="142875"/>
                  <a:pt x="190500" y="142875"/>
                </a:cubicBezTo>
                <a:lnTo>
                  <a:pt x="31750" y="142875"/>
                </a:lnTo>
                <a:close/>
                <a:moveTo>
                  <a:pt x="138906" y="178594"/>
                </a:moveTo>
                <a:cubicBezTo>
                  <a:pt x="145477" y="178594"/>
                  <a:pt x="150813" y="183929"/>
                  <a:pt x="150813" y="190500"/>
                </a:cubicBezTo>
                <a:cubicBezTo>
                  <a:pt x="150813" y="197071"/>
                  <a:pt x="145477" y="202406"/>
                  <a:pt x="138906" y="202406"/>
                </a:cubicBezTo>
                <a:cubicBezTo>
                  <a:pt x="132335" y="202406"/>
                  <a:pt x="127000" y="197071"/>
                  <a:pt x="127000" y="190500"/>
                </a:cubicBezTo>
                <a:cubicBezTo>
                  <a:pt x="127000" y="183929"/>
                  <a:pt x="132335" y="178594"/>
                  <a:pt x="138906" y="178594"/>
                </a:cubicBezTo>
                <a:close/>
                <a:moveTo>
                  <a:pt x="166688" y="190500"/>
                </a:moveTo>
                <a:cubicBezTo>
                  <a:pt x="166688" y="183929"/>
                  <a:pt x="172023" y="178594"/>
                  <a:pt x="178594" y="178594"/>
                </a:cubicBezTo>
                <a:cubicBezTo>
                  <a:pt x="185165" y="178594"/>
                  <a:pt x="190500" y="183929"/>
                  <a:pt x="190500" y="190500"/>
                </a:cubicBezTo>
                <a:cubicBezTo>
                  <a:pt x="190500" y="197071"/>
                  <a:pt x="185165" y="202406"/>
                  <a:pt x="178594" y="202406"/>
                </a:cubicBezTo>
                <a:cubicBezTo>
                  <a:pt x="172023" y="202406"/>
                  <a:pt x="166688" y="197071"/>
                  <a:pt x="166688" y="190500"/>
                </a:cubicBezTo>
                <a:close/>
              </a:path>
            </a:pathLst>
          </a:custGeom>
          <a:solidFill>
            <a:srgbClr val="8EB8F8"/>
          </a:solidFill>
          <a:ln/>
        </p:spPr>
      </p:sp>
      <p:sp>
        <p:nvSpPr>
          <p:cNvPr id="9" name="Text 4"/>
          <p:cNvSpPr/>
          <p:nvPr/>
        </p:nvSpPr>
        <p:spPr>
          <a:xfrm>
            <a:off x="6986588" y="3505200"/>
            <a:ext cx="5041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多模式运行支持：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提供AWS与本地两种运行模式，支持GPU与CPU弹性切换。</a:t>
            </a: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6502400" y="4267200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158750" y="7938"/>
                </a:moveTo>
                <a:cubicBezTo>
                  <a:pt x="187225" y="7938"/>
                  <a:pt x="210344" y="31056"/>
                  <a:pt x="210344" y="59531"/>
                </a:cubicBezTo>
                <a:cubicBezTo>
                  <a:pt x="210344" y="88007"/>
                  <a:pt x="187225" y="111125"/>
                  <a:pt x="158750" y="111125"/>
                </a:cubicBezTo>
                <a:cubicBezTo>
                  <a:pt x="130275" y="111125"/>
                  <a:pt x="107156" y="88007"/>
                  <a:pt x="107156" y="59531"/>
                </a:cubicBezTo>
                <a:cubicBezTo>
                  <a:pt x="107156" y="31056"/>
                  <a:pt x="130275" y="7938"/>
                  <a:pt x="158750" y="7938"/>
                </a:cubicBezTo>
                <a:close/>
                <a:moveTo>
                  <a:pt x="47625" y="43656"/>
                </a:moveTo>
                <a:cubicBezTo>
                  <a:pt x="67339" y="43656"/>
                  <a:pt x="83344" y="59661"/>
                  <a:pt x="83344" y="79375"/>
                </a:cubicBezTo>
                <a:cubicBezTo>
                  <a:pt x="83344" y="99089"/>
                  <a:pt x="67339" y="115094"/>
                  <a:pt x="47625" y="115094"/>
                </a:cubicBezTo>
                <a:cubicBezTo>
                  <a:pt x="27911" y="115094"/>
                  <a:pt x="11906" y="99089"/>
                  <a:pt x="11906" y="79375"/>
                </a:cubicBezTo>
                <a:cubicBezTo>
                  <a:pt x="11906" y="59661"/>
                  <a:pt x="27911" y="43656"/>
                  <a:pt x="47625" y="43656"/>
                </a:cubicBezTo>
                <a:close/>
                <a:moveTo>
                  <a:pt x="0" y="206375"/>
                </a:moveTo>
                <a:cubicBezTo>
                  <a:pt x="0" y="171301"/>
                  <a:pt x="28426" y="142875"/>
                  <a:pt x="63500" y="142875"/>
                </a:cubicBezTo>
                <a:cubicBezTo>
                  <a:pt x="69850" y="142875"/>
                  <a:pt x="76002" y="143818"/>
                  <a:pt x="81806" y="145554"/>
                </a:cubicBezTo>
                <a:cubicBezTo>
                  <a:pt x="65484" y="163810"/>
                  <a:pt x="55563" y="187920"/>
                  <a:pt x="55563" y="214313"/>
                </a:cubicBezTo>
                <a:lnTo>
                  <a:pt x="55563" y="222250"/>
                </a:lnTo>
                <a:cubicBezTo>
                  <a:pt x="55563" y="227905"/>
                  <a:pt x="56753" y="233263"/>
                  <a:pt x="58886" y="238125"/>
                </a:cubicBezTo>
                <a:lnTo>
                  <a:pt x="15875" y="238125"/>
                </a:lnTo>
                <a:cubicBezTo>
                  <a:pt x="7094" y="238125"/>
                  <a:pt x="0" y="231031"/>
                  <a:pt x="0" y="222250"/>
                </a:cubicBezTo>
                <a:lnTo>
                  <a:pt x="0" y="206375"/>
                </a:lnTo>
                <a:close/>
                <a:moveTo>
                  <a:pt x="258614" y="238125"/>
                </a:moveTo>
                <a:cubicBezTo>
                  <a:pt x="260747" y="233263"/>
                  <a:pt x="261937" y="227905"/>
                  <a:pt x="261937" y="222250"/>
                </a:cubicBezTo>
                <a:lnTo>
                  <a:pt x="261937" y="214313"/>
                </a:lnTo>
                <a:cubicBezTo>
                  <a:pt x="261937" y="187920"/>
                  <a:pt x="252016" y="163810"/>
                  <a:pt x="235694" y="145554"/>
                </a:cubicBezTo>
                <a:cubicBezTo>
                  <a:pt x="241498" y="143818"/>
                  <a:pt x="247650" y="142875"/>
                  <a:pt x="254000" y="142875"/>
                </a:cubicBezTo>
                <a:cubicBezTo>
                  <a:pt x="289074" y="142875"/>
                  <a:pt x="317500" y="171301"/>
                  <a:pt x="317500" y="206375"/>
                </a:cubicBezTo>
                <a:lnTo>
                  <a:pt x="317500" y="222250"/>
                </a:lnTo>
                <a:cubicBezTo>
                  <a:pt x="317500" y="231031"/>
                  <a:pt x="310406" y="238125"/>
                  <a:pt x="301625" y="238125"/>
                </a:cubicBezTo>
                <a:lnTo>
                  <a:pt x="258614" y="238125"/>
                </a:lnTo>
                <a:close/>
                <a:moveTo>
                  <a:pt x="234156" y="79375"/>
                </a:moveTo>
                <a:cubicBezTo>
                  <a:pt x="234156" y="59661"/>
                  <a:pt x="250161" y="43656"/>
                  <a:pt x="269875" y="43656"/>
                </a:cubicBezTo>
                <a:cubicBezTo>
                  <a:pt x="289589" y="43656"/>
                  <a:pt x="305594" y="59661"/>
                  <a:pt x="305594" y="79375"/>
                </a:cubicBezTo>
                <a:cubicBezTo>
                  <a:pt x="305594" y="99089"/>
                  <a:pt x="289589" y="115094"/>
                  <a:pt x="269875" y="115094"/>
                </a:cubicBezTo>
                <a:cubicBezTo>
                  <a:pt x="250161" y="115094"/>
                  <a:pt x="234156" y="99089"/>
                  <a:pt x="234156" y="79375"/>
                </a:cubicBezTo>
                <a:close/>
                <a:moveTo>
                  <a:pt x="79375" y="214313"/>
                </a:moveTo>
                <a:cubicBezTo>
                  <a:pt x="79375" y="170458"/>
                  <a:pt x="114895" y="134938"/>
                  <a:pt x="158750" y="134938"/>
                </a:cubicBezTo>
                <a:cubicBezTo>
                  <a:pt x="202605" y="134938"/>
                  <a:pt x="238125" y="170458"/>
                  <a:pt x="238125" y="214313"/>
                </a:cubicBezTo>
                <a:lnTo>
                  <a:pt x="238125" y="222250"/>
                </a:lnTo>
                <a:cubicBezTo>
                  <a:pt x="238125" y="231031"/>
                  <a:pt x="231031" y="238125"/>
                  <a:pt x="222250" y="238125"/>
                </a:cubicBezTo>
                <a:lnTo>
                  <a:pt x="95250" y="238125"/>
                </a:lnTo>
                <a:cubicBezTo>
                  <a:pt x="86469" y="238125"/>
                  <a:pt x="79375" y="231031"/>
                  <a:pt x="79375" y="222250"/>
                </a:cubicBezTo>
                <a:lnTo>
                  <a:pt x="79375" y="214313"/>
                </a:lnTo>
                <a:close/>
              </a:path>
            </a:pathLst>
          </a:custGeom>
          <a:solidFill>
            <a:srgbClr val="F8A8D8"/>
          </a:solidFill>
          <a:ln/>
        </p:spPr>
      </p:sp>
      <p:sp>
        <p:nvSpPr>
          <p:cNvPr id="11" name="Text 6"/>
          <p:cNvSpPr/>
          <p:nvPr/>
        </p:nvSpPr>
        <p:spPr>
          <a:xfrm>
            <a:off x="6972300" y="4216400"/>
            <a:ext cx="5054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社区共建：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贡献者可通过Pull Request提交新数据集或Agent改进，持续迭代确保结果可信。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7-d2nfa298bjvh7rlj0gcg.png">    </p:cNvPr>
          <p:cNvPicPr>
            <a:picLocks noChangeAspect="1"/>
          </p:cNvPicPr>
          <p:nvPr/>
        </p:nvPicPr>
        <p:blipFill>
          <a:blip r:embed="rId1">
            <a:alphaModFix amt="10000"/>
          </a:blip>
          <a:srcRect l="26" r="26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41-d2nfa398bjvh7rlj0gj0.jpg">    </p:cNvPr>
          <p:cNvPicPr>
            <a:picLocks noChangeAspect="1"/>
          </p:cNvPicPr>
          <p:nvPr/>
        </p:nvPicPr>
        <p:blipFill>
          <a:blip r:embed="rId2"/>
          <a:srcRect l="0" r="0" t="3" b="3"/>
          <a:stretch/>
        </p:blipFill>
        <p:spPr>
          <a:xfrm>
            <a:off x="0" y="3175"/>
            <a:ext cx="12233275" cy="686752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36-d2nfa218bjvh7rlj0gc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575" y="4392930"/>
            <a:ext cx="2142130" cy="55308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3648707" y="4486663"/>
            <a:ext cx="2013206" cy="39880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Kimi AI</a:t>
            </a:r>
            <a:endParaRPr lang="en-US" sz="1600" dirty="0"/>
          </a:p>
        </p:txBody>
      </p:sp>
      <p:pic>
        <p:nvPicPr>
          <p:cNvPr id="6" name="Image 3" descr="https://kimi-img.moonshot.cn/pub/slides/slides_tmpl/image/25-08-27-20:07:36-d2nfa218bjvh7rlj0gc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938" y="4392930"/>
            <a:ext cx="2142130" cy="553085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6509070" y="4486663"/>
            <a:ext cx="2013206" cy="39880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2025/01/01</a:t>
            </a: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649605" y="269240"/>
            <a:ext cx="40640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YOUR LOGO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1272540" y="1740535"/>
            <a:ext cx="9325610" cy="29165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115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7-d2nfa298bjvh7rlj0gcg.png">    </p:cNvPr>
          <p:cNvPicPr>
            <a:picLocks noChangeAspect="1"/>
          </p:cNvPicPr>
          <p:nvPr/>
        </p:nvPicPr>
        <p:blipFill>
          <a:blip r:embed="rId1">
            <a:alphaModFix amt="10000"/>
          </a:blip>
          <a:srcRect l="26" r="26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40-d2nfa318bjvh7rlj0gfg.jpg">    </p:cNvPr>
          <p:cNvPicPr>
            <a:picLocks noChangeAspect="1"/>
          </p:cNvPicPr>
          <p:nvPr/>
        </p:nvPicPr>
        <p:blipFill>
          <a:blip r:embed="rId2"/>
          <a:srcRect l="0" r="0" t="3" b="3"/>
          <a:stretch/>
        </p:blipFill>
        <p:spPr>
          <a:xfrm>
            <a:off x="0" y="0"/>
            <a:ext cx="12214225" cy="695388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49605" y="1609090"/>
            <a:ext cx="6096000" cy="1244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49605" y="2985135"/>
            <a:ext cx="8241665" cy="749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研究背景与动机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7-d2nfa298bjvh7rlj0gcg.png">    </p:cNvPr>
          <p:cNvPicPr>
            <a:picLocks noChangeAspect="1"/>
          </p:cNvPicPr>
          <p:nvPr/>
        </p:nvPicPr>
        <p:blipFill>
          <a:blip r:embed="rId1">
            <a:alphaModFix amt="10000"/>
          </a:blip>
          <a:srcRect l="26" r="26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37-d2nfa298bjvh7rlj0gd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9525"/>
            <a:ext cx="12273280" cy="6885305"/>
          </a:xfrm>
          <a:prstGeom prst="rect">
            <a:avLst/>
          </a:prstGeom>
        </p:spPr>
      </p:pic>
      <p:pic>
        <p:nvPicPr>
          <p:cNvPr id="4" name="Image 2" descr="https://kimi-web-img.moonshot.cn/img/img.freepik.com/c73a4fe3202c760d41547581e019969dea98d790.jpg">    </p:cNvPr>
          <p:cNvPicPr>
            <a:picLocks noChangeAspect="1"/>
          </p:cNvPicPr>
          <p:nvPr/>
        </p:nvPicPr>
        <p:blipFill>
          <a:blip r:embed="rId3"/>
          <a:srcRect l="16675" r="16675" t="0" b="0"/>
          <a:stretch/>
        </p:blipFill>
        <p:spPr>
          <a:xfrm>
            <a:off x="1574800" y="2108200"/>
            <a:ext cx="2032000" cy="2032000"/>
          </a:xfrm>
          <a:prstGeom prst="roundRect">
            <a:avLst>
              <a:gd name="adj" fmla="val 50000"/>
            </a:avLst>
          </a:prstGeom>
        </p:spPr>
      </p:pic>
      <p:sp>
        <p:nvSpPr>
          <p:cNvPr id="5" name="Text 0"/>
          <p:cNvSpPr/>
          <p:nvPr/>
        </p:nvSpPr>
        <p:spPr>
          <a:xfrm>
            <a:off x="2028627" y="4343400"/>
            <a:ext cx="1282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MLZero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5334000" y="2628900"/>
            <a:ext cx="679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端到端多模态AutoML智能体系统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5334000" y="3238500"/>
            <a:ext cx="67056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传统AutoML受限于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3A3F6B"/>
                </a:solidFill>
                <a:highlight>
                  <a:srgbClr val="F8A8D8">
                    <a:alpha val="667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人工配置与专家干预 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，现有LLM方案缺乏端到端能力。MLZero首次将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8A75F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多智能体架构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与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8A75F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双记忆机制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结合，实现从原始数据到可用模型的全程无人干预，为AutoML民主化开辟新路径。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7-d2nfa298bjvh7rlj0gcg.png">    </p:cNvPr>
          <p:cNvPicPr>
            <a:picLocks noChangeAspect="1"/>
          </p:cNvPicPr>
          <p:nvPr/>
        </p:nvPicPr>
        <p:blipFill>
          <a:blip r:embed="rId1">
            <a:alphaModFix amt="10000"/>
          </a:blip>
          <a:srcRect l="26" r="26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37-d2nfa298bjvh7rlj0gd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9525"/>
            <a:ext cx="12273280" cy="68853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8750" y="19558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更公平的竞技场：Multimodal AutoML Agent Benchmark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>
            <a:off x="254000" y="2717800"/>
            <a:ext cx="5689600" cy="2184400"/>
          </a:xfrm>
          <a:custGeom>
            <a:avLst/>
            <a:gdLst/>
            <a:ahLst/>
            <a:cxnLst/>
            <a:rect l="l" t="t" r="r" b="b"/>
            <a:pathLst>
              <a:path w="5689600" h="2184400">
                <a:moveTo>
                  <a:pt x="152406" y="0"/>
                </a:moveTo>
                <a:lnTo>
                  <a:pt x="5537194" y="0"/>
                </a:lnTo>
                <a:cubicBezTo>
                  <a:pt x="5621366" y="0"/>
                  <a:pt x="5689600" y="68234"/>
                  <a:pt x="5689600" y="152406"/>
                </a:cubicBezTo>
                <a:lnTo>
                  <a:pt x="5689600" y="2031994"/>
                </a:lnTo>
                <a:cubicBezTo>
                  <a:pt x="5689600" y="2116166"/>
                  <a:pt x="5621366" y="2184400"/>
                  <a:pt x="5537194" y="2184400"/>
                </a:cubicBezTo>
                <a:lnTo>
                  <a:pt x="152406" y="2184400"/>
                </a:lnTo>
                <a:cubicBezTo>
                  <a:pt x="68234" y="2184400"/>
                  <a:pt x="0" y="2116166"/>
                  <a:pt x="0" y="2031994"/>
                </a:cubicBezTo>
                <a:lnTo>
                  <a:pt x="0" y="152406"/>
                </a:lnTo>
                <a:cubicBezTo>
                  <a:pt x="0" y="68234"/>
                  <a:pt x="68234" y="0"/>
                  <a:pt x="152406" y="0"/>
                </a:cubicBezTo>
                <a:close/>
              </a:path>
            </a:pathLst>
          </a:custGeom>
          <a:solidFill>
            <a:srgbClr val="8A75F5">
              <a:alpha val="10196"/>
            </a:srgbClr>
          </a:solidFill>
          <a:ln/>
          <a:effectLst>
            <a:outerShdw sx="100000" sy="100000" kx="0" ky="0" algn="bl" rotWithShape="0" blurRad="76200" dist="50800" dir="5400000">
              <a:srgbClr val="000000">
                <a:alpha val="10196"/>
              </a:srgbClr>
            </a:outerShdw>
          </a:effectLst>
        </p:spPr>
      </p:sp>
      <p:sp>
        <p:nvSpPr>
          <p:cNvPr id="6" name="Text 2"/>
          <p:cNvSpPr/>
          <p:nvPr/>
        </p:nvSpPr>
        <p:spPr>
          <a:xfrm>
            <a:off x="495300" y="3022600"/>
            <a:ext cx="520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MLE-Bench 的局限性</a:t>
            </a: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>
            <a:off x="647700" y="35814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8100"/>
                </a:moveTo>
                <a:cubicBezTo>
                  <a:pt x="0" y="17085"/>
                  <a:pt x="17085" y="0"/>
                  <a:pt x="38100" y="0"/>
                </a:cubicBezTo>
                <a:lnTo>
                  <a:pt x="127099" y="0"/>
                </a:lnTo>
                <a:cubicBezTo>
                  <a:pt x="137220" y="0"/>
                  <a:pt x="146923" y="3989"/>
                  <a:pt x="154067" y="11132"/>
                </a:cubicBezTo>
                <a:lnTo>
                  <a:pt x="217468" y="74593"/>
                </a:lnTo>
                <a:cubicBezTo>
                  <a:pt x="224611" y="81736"/>
                  <a:pt x="228600" y="91440"/>
                  <a:pt x="228600" y="101560"/>
                </a:cubicBezTo>
                <a:lnTo>
                  <a:pt x="228600" y="266700"/>
                </a:lnTo>
                <a:cubicBezTo>
                  <a:pt x="228600" y="287715"/>
                  <a:pt x="211515" y="304800"/>
                  <a:pt x="190500" y="304800"/>
                </a:cubicBezTo>
                <a:lnTo>
                  <a:pt x="38100" y="304800"/>
                </a:lnTo>
                <a:cubicBezTo>
                  <a:pt x="17085" y="304800"/>
                  <a:pt x="0" y="287715"/>
                  <a:pt x="0" y="266700"/>
                </a:cubicBezTo>
                <a:lnTo>
                  <a:pt x="0" y="38100"/>
                </a:lnTo>
                <a:close/>
                <a:moveTo>
                  <a:pt x="123825" y="34826"/>
                </a:moveTo>
                <a:lnTo>
                  <a:pt x="123825" y="90488"/>
                </a:lnTo>
                <a:cubicBezTo>
                  <a:pt x="123825" y="98405"/>
                  <a:pt x="130195" y="104775"/>
                  <a:pt x="138113" y="104775"/>
                </a:cubicBezTo>
                <a:lnTo>
                  <a:pt x="193774" y="104775"/>
                </a:lnTo>
                <a:lnTo>
                  <a:pt x="123825" y="34826"/>
                </a:lnTo>
                <a:close/>
                <a:moveTo>
                  <a:pt x="91797" y="175974"/>
                </a:moveTo>
                <a:cubicBezTo>
                  <a:pt x="96917" y="169962"/>
                  <a:pt x="96262" y="160973"/>
                  <a:pt x="90249" y="155853"/>
                </a:cubicBezTo>
                <a:cubicBezTo>
                  <a:pt x="84237" y="150733"/>
                  <a:pt x="75248" y="151388"/>
                  <a:pt x="70128" y="157401"/>
                </a:cubicBezTo>
                <a:lnTo>
                  <a:pt x="41553" y="190738"/>
                </a:lnTo>
                <a:cubicBezTo>
                  <a:pt x="36969" y="196096"/>
                  <a:pt x="36969" y="203954"/>
                  <a:pt x="41553" y="209312"/>
                </a:cubicBezTo>
                <a:lnTo>
                  <a:pt x="70128" y="242649"/>
                </a:lnTo>
                <a:cubicBezTo>
                  <a:pt x="75248" y="248662"/>
                  <a:pt x="84296" y="249317"/>
                  <a:pt x="90249" y="244197"/>
                </a:cubicBezTo>
                <a:cubicBezTo>
                  <a:pt x="96203" y="239078"/>
                  <a:pt x="96917" y="230029"/>
                  <a:pt x="91797" y="224076"/>
                </a:cubicBezTo>
                <a:lnTo>
                  <a:pt x="71199" y="200025"/>
                </a:lnTo>
                <a:lnTo>
                  <a:pt x="91797" y="175974"/>
                </a:lnTo>
                <a:close/>
                <a:moveTo>
                  <a:pt x="158472" y="157401"/>
                </a:moveTo>
                <a:cubicBezTo>
                  <a:pt x="153353" y="151388"/>
                  <a:pt x="144304" y="150733"/>
                  <a:pt x="138351" y="155853"/>
                </a:cubicBezTo>
                <a:cubicBezTo>
                  <a:pt x="132398" y="160973"/>
                  <a:pt x="131683" y="170021"/>
                  <a:pt x="136803" y="175974"/>
                </a:cubicBezTo>
                <a:lnTo>
                  <a:pt x="157401" y="200025"/>
                </a:lnTo>
                <a:lnTo>
                  <a:pt x="136803" y="224076"/>
                </a:lnTo>
                <a:cubicBezTo>
                  <a:pt x="131683" y="230088"/>
                  <a:pt x="132338" y="239078"/>
                  <a:pt x="138351" y="244197"/>
                </a:cubicBezTo>
                <a:cubicBezTo>
                  <a:pt x="144363" y="249317"/>
                  <a:pt x="153353" y="248662"/>
                  <a:pt x="158472" y="242649"/>
                </a:cubicBezTo>
                <a:lnTo>
                  <a:pt x="187047" y="209312"/>
                </a:lnTo>
                <a:cubicBezTo>
                  <a:pt x="191631" y="203954"/>
                  <a:pt x="191631" y="196096"/>
                  <a:pt x="187047" y="190738"/>
                </a:cubicBezTo>
                <a:lnTo>
                  <a:pt x="158472" y="157401"/>
                </a:lnTo>
                <a:close/>
              </a:path>
            </a:pathLst>
          </a:custGeom>
          <a:solidFill>
            <a:srgbClr val="8A75F5"/>
          </a:solidFill>
          <a:ln/>
        </p:spPr>
      </p:sp>
      <p:sp>
        <p:nvSpPr>
          <p:cNvPr id="8" name="Text 4"/>
          <p:cNvSpPr/>
          <p:nvPr/>
        </p:nvSpPr>
        <p:spPr>
          <a:xfrm>
            <a:off x="1117600" y="3530600"/>
            <a:ext cx="4533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依赖预处理脚本，输入为</a:t>
            </a:r>
            <a:pPr>
              <a:lnSpc>
                <a:spcPct val="120000"/>
              </a:lnSpc>
            </a:pPr>
            <a:r>
              <a:rPr lang="en-US" sz="14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结构化数据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，高估智能体能力。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560586" y="41402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43458" y="-14823"/>
                </a:moveTo>
                <a:cubicBezTo>
                  <a:pt x="37862" y="-20419"/>
                  <a:pt x="28813" y="-20419"/>
                  <a:pt x="23277" y="-14823"/>
                </a:cubicBezTo>
                <a:cubicBezTo>
                  <a:pt x="17740" y="-9227"/>
                  <a:pt x="17681" y="-179"/>
                  <a:pt x="23217" y="5417"/>
                </a:cubicBezTo>
                <a:lnTo>
                  <a:pt x="337542" y="319742"/>
                </a:lnTo>
                <a:cubicBezTo>
                  <a:pt x="343138" y="325338"/>
                  <a:pt x="352187" y="325338"/>
                  <a:pt x="357723" y="319742"/>
                </a:cubicBezTo>
                <a:cubicBezTo>
                  <a:pt x="363260" y="314146"/>
                  <a:pt x="363319" y="305098"/>
                  <a:pt x="357723" y="299561"/>
                </a:cubicBezTo>
                <a:lnTo>
                  <a:pt x="191572" y="133350"/>
                </a:lnTo>
                <a:cubicBezTo>
                  <a:pt x="225266" y="132755"/>
                  <a:pt x="252413" y="105251"/>
                  <a:pt x="252413" y="71438"/>
                </a:cubicBezTo>
                <a:cubicBezTo>
                  <a:pt x="252413" y="37267"/>
                  <a:pt x="224671" y="9525"/>
                  <a:pt x="190500" y="9525"/>
                </a:cubicBezTo>
                <a:cubicBezTo>
                  <a:pt x="156686" y="9525"/>
                  <a:pt x="129183" y="36671"/>
                  <a:pt x="128588" y="70366"/>
                </a:cubicBezTo>
                <a:lnTo>
                  <a:pt x="43458" y="-14823"/>
                </a:lnTo>
                <a:close/>
                <a:moveTo>
                  <a:pt x="304800" y="171450"/>
                </a:moveTo>
                <a:cubicBezTo>
                  <a:pt x="294561" y="171450"/>
                  <a:pt x="284738" y="173474"/>
                  <a:pt x="275808" y="177165"/>
                </a:cubicBezTo>
                <a:lnTo>
                  <a:pt x="377011" y="278368"/>
                </a:lnTo>
                <a:cubicBezTo>
                  <a:pt x="379512" y="275153"/>
                  <a:pt x="381000" y="271105"/>
                  <a:pt x="381000" y="266700"/>
                </a:cubicBezTo>
                <a:lnTo>
                  <a:pt x="381000" y="247650"/>
                </a:lnTo>
                <a:cubicBezTo>
                  <a:pt x="381000" y="205561"/>
                  <a:pt x="346889" y="171450"/>
                  <a:pt x="304800" y="171450"/>
                </a:cubicBezTo>
                <a:close/>
                <a:moveTo>
                  <a:pt x="35659" y="58162"/>
                </a:moveTo>
                <a:cubicBezTo>
                  <a:pt x="22860" y="65603"/>
                  <a:pt x="14288" y="79415"/>
                  <a:pt x="14288" y="95250"/>
                </a:cubicBezTo>
                <a:cubicBezTo>
                  <a:pt x="14288" y="118943"/>
                  <a:pt x="33457" y="138113"/>
                  <a:pt x="57150" y="138113"/>
                </a:cubicBezTo>
                <a:cubicBezTo>
                  <a:pt x="72985" y="138113"/>
                  <a:pt x="86797" y="129540"/>
                  <a:pt x="94238" y="116741"/>
                </a:cubicBezTo>
                <a:lnTo>
                  <a:pt x="35659" y="58162"/>
                </a:lnTo>
                <a:close/>
                <a:moveTo>
                  <a:pt x="148947" y="171450"/>
                </a:moveTo>
                <a:cubicBezTo>
                  <a:pt x="117157" y="186869"/>
                  <a:pt x="95250" y="219492"/>
                  <a:pt x="95250" y="257175"/>
                </a:cubicBezTo>
                <a:lnTo>
                  <a:pt x="95250" y="266700"/>
                </a:lnTo>
                <a:cubicBezTo>
                  <a:pt x="95250" y="277237"/>
                  <a:pt x="103763" y="285750"/>
                  <a:pt x="114300" y="285750"/>
                </a:cubicBezTo>
                <a:lnTo>
                  <a:pt x="263247" y="285750"/>
                </a:lnTo>
                <a:lnTo>
                  <a:pt x="148947" y="171450"/>
                </a:lnTo>
                <a:close/>
                <a:moveTo>
                  <a:pt x="76200" y="171450"/>
                </a:moveTo>
                <a:cubicBezTo>
                  <a:pt x="34111" y="171450"/>
                  <a:pt x="0" y="205561"/>
                  <a:pt x="0" y="247650"/>
                </a:cubicBezTo>
                <a:lnTo>
                  <a:pt x="0" y="266700"/>
                </a:lnTo>
                <a:cubicBezTo>
                  <a:pt x="0" y="277237"/>
                  <a:pt x="8513" y="285750"/>
                  <a:pt x="19050" y="285750"/>
                </a:cubicBezTo>
                <a:lnTo>
                  <a:pt x="70664" y="285750"/>
                </a:lnTo>
                <a:cubicBezTo>
                  <a:pt x="68104" y="279916"/>
                  <a:pt x="66675" y="273487"/>
                  <a:pt x="66675" y="266700"/>
                </a:cubicBezTo>
                <a:lnTo>
                  <a:pt x="66675" y="257175"/>
                </a:lnTo>
                <a:cubicBezTo>
                  <a:pt x="66675" y="225504"/>
                  <a:pt x="78581" y="196572"/>
                  <a:pt x="98167" y="174665"/>
                </a:cubicBezTo>
                <a:cubicBezTo>
                  <a:pt x="91202" y="172581"/>
                  <a:pt x="83820" y="171450"/>
                  <a:pt x="76200" y="171450"/>
                </a:cubicBezTo>
                <a:close/>
                <a:moveTo>
                  <a:pt x="366712" y="95250"/>
                </a:moveTo>
                <a:cubicBezTo>
                  <a:pt x="366712" y="71594"/>
                  <a:pt x="347506" y="52388"/>
                  <a:pt x="323850" y="52388"/>
                </a:cubicBezTo>
                <a:cubicBezTo>
                  <a:pt x="300194" y="52388"/>
                  <a:pt x="280987" y="71594"/>
                  <a:pt x="280987" y="95250"/>
                </a:cubicBezTo>
                <a:cubicBezTo>
                  <a:pt x="280987" y="118906"/>
                  <a:pt x="300194" y="138113"/>
                  <a:pt x="323850" y="138113"/>
                </a:cubicBezTo>
                <a:cubicBezTo>
                  <a:pt x="347506" y="138113"/>
                  <a:pt x="366712" y="118906"/>
                  <a:pt x="366712" y="95250"/>
                </a:cubicBezTo>
                <a:close/>
              </a:path>
            </a:pathLst>
          </a:custGeom>
          <a:solidFill>
            <a:srgbClr val="8A75F5"/>
          </a:solidFill>
          <a:ln/>
        </p:spPr>
      </p:sp>
      <p:sp>
        <p:nvSpPr>
          <p:cNvPr id="10" name="Text 6"/>
          <p:cNvSpPr/>
          <p:nvPr/>
        </p:nvSpPr>
        <p:spPr>
          <a:xfrm>
            <a:off x="1095772" y="4089400"/>
            <a:ext cx="4635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人类基线过时，与智能体</a:t>
            </a:r>
            <a:pPr>
              <a:lnSpc>
                <a:spcPct val="120000"/>
              </a:lnSpc>
            </a:pPr>
            <a:r>
              <a:rPr lang="en-US" sz="14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硬件环境差异大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，存在系统性偏差。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6248400" y="2717800"/>
            <a:ext cx="5689600" cy="2184400"/>
          </a:xfrm>
          <a:custGeom>
            <a:avLst/>
            <a:gdLst/>
            <a:ahLst/>
            <a:cxnLst/>
            <a:rect l="l" t="t" r="r" b="b"/>
            <a:pathLst>
              <a:path w="5689600" h="2184400">
                <a:moveTo>
                  <a:pt x="152406" y="0"/>
                </a:moveTo>
                <a:lnTo>
                  <a:pt x="5537194" y="0"/>
                </a:lnTo>
                <a:cubicBezTo>
                  <a:pt x="5621366" y="0"/>
                  <a:pt x="5689600" y="68234"/>
                  <a:pt x="5689600" y="152406"/>
                </a:cubicBezTo>
                <a:lnTo>
                  <a:pt x="5689600" y="2031994"/>
                </a:lnTo>
                <a:cubicBezTo>
                  <a:pt x="5689600" y="2116166"/>
                  <a:pt x="5621366" y="2184400"/>
                  <a:pt x="5537194" y="2184400"/>
                </a:cubicBezTo>
                <a:lnTo>
                  <a:pt x="152406" y="2184400"/>
                </a:lnTo>
                <a:cubicBezTo>
                  <a:pt x="68234" y="2184400"/>
                  <a:pt x="0" y="2116166"/>
                  <a:pt x="0" y="2031994"/>
                </a:cubicBezTo>
                <a:lnTo>
                  <a:pt x="0" y="152406"/>
                </a:lnTo>
                <a:cubicBezTo>
                  <a:pt x="0" y="68234"/>
                  <a:pt x="68234" y="0"/>
                  <a:pt x="152406" y="0"/>
                </a:cubicBezTo>
                <a:close/>
              </a:path>
            </a:pathLst>
          </a:custGeom>
          <a:solidFill>
            <a:srgbClr val="8EB8F8">
              <a:alpha val="20000"/>
            </a:srgbClr>
          </a:solidFill>
          <a:ln/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sp>
        <p:nvSpPr>
          <p:cNvPr id="12" name="Text 8"/>
          <p:cNvSpPr/>
          <p:nvPr/>
        </p:nvSpPr>
        <p:spPr>
          <a:xfrm>
            <a:off x="6489700" y="3022600"/>
            <a:ext cx="520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我们的新基准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6565900" y="36576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333554" y="141208"/>
                </a:moveTo>
                <a:cubicBezTo>
                  <a:pt x="339745" y="148233"/>
                  <a:pt x="350401" y="149781"/>
                  <a:pt x="358438" y="144482"/>
                </a:cubicBezTo>
                <a:cubicBezTo>
                  <a:pt x="367189" y="138648"/>
                  <a:pt x="369570" y="126802"/>
                  <a:pt x="363736" y="118050"/>
                </a:cubicBezTo>
                <a:lnTo>
                  <a:pt x="335161" y="75188"/>
                </a:lnTo>
                <a:cubicBezTo>
                  <a:pt x="333494" y="72688"/>
                  <a:pt x="331232" y="70604"/>
                  <a:pt x="328553" y="69116"/>
                </a:cubicBezTo>
                <a:lnTo>
                  <a:pt x="209193" y="2798"/>
                </a:lnTo>
                <a:cubicBezTo>
                  <a:pt x="197703" y="-3572"/>
                  <a:pt x="183713" y="-3572"/>
                  <a:pt x="172164" y="2798"/>
                </a:cubicBezTo>
                <a:lnTo>
                  <a:pt x="52864" y="69056"/>
                </a:lnTo>
                <a:cubicBezTo>
                  <a:pt x="49649" y="70842"/>
                  <a:pt x="47089" y="73462"/>
                  <a:pt x="45363" y="76676"/>
                </a:cubicBezTo>
                <a:lnTo>
                  <a:pt x="16490" y="130195"/>
                </a:lnTo>
                <a:cubicBezTo>
                  <a:pt x="8989" y="144125"/>
                  <a:pt x="14228" y="161449"/>
                  <a:pt x="28158" y="168950"/>
                </a:cubicBezTo>
                <a:lnTo>
                  <a:pt x="47804" y="179487"/>
                </a:lnTo>
                <a:lnTo>
                  <a:pt x="47804" y="211217"/>
                </a:lnTo>
                <a:cubicBezTo>
                  <a:pt x="47804" y="224909"/>
                  <a:pt x="55185" y="237589"/>
                  <a:pt x="67092" y="244376"/>
                </a:cubicBezTo>
                <a:lnTo>
                  <a:pt x="171867" y="303728"/>
                </a:lnTo>
                <a:cubicBezTo>
                  <a:pt x="183535" y="310336"/>
                  <a:pt x="197763" y="310336"/>
                  <a:pt x="209431" y="303728"/>
                </a:cubicBezTo>
                <a:lnTo>
                  <a:pt x="314206" y="244376"/>
                </a:lnTo>
                <a:cubicBezTo>
                  <a:pt x="326172" y="237589"/>
                  <a:pt x="333494" y="224969"/>
                  <a:pt x="333494" y="211217"/>
                </a:cubicBezTo>
                <a:lnTo>
                  <a:pt x="333494" y="141268"/>
                </a:lnTo>
                <a:close/>
                <a:moveTo>
                  <a:pt x="190679" y="135374"/>
                </a:moveTo>
                <a:lnTo>
                  <a:pt x="101322" y="85725"/>
                </a:lnTo>
                <a:lnTo>
                  <a:pt x="190679" y="36076"/>
                </a:lnTo>
                <a:lnTo>
                  <a:pt x="280035" y="85725"/>
                </a:lnTo>
                <a:lnTo>
                  <a:pt x="190679" y="135374"/>
                </a:lnTo>
                <a:close/>
                <a:moveTo>
                  <a:pt x="165973" y="165259"/>
                </a:moveTo>
                <a:lnTo>
                  <a:pt x="153293" y="192762"/>
                </a:lnTo>
                <a:lnTo>
                  <a:pt x="54590" y="139898"/>
                </a:lnTo>
                <a:lnTo>
                  <a:pt x="69711" y="111800"/>
                </a:lnTo>
                <a:lnTo>
                  <a:pt x="165973" y="165259"/>
                </a:lnTo>
                <a:close/>
              </a:path>
            </a:pathLst>
          </a:custGeom>
          <a:solidFill>
            <a:srgbClr val="8EB8F8"/>
          </a:solidFill>
          <a:ln/>
        </p:spPr>
      </p:sp>
      <p:sp>
        <p:nvSpPr>
          <p:cNvPr id="14" name="Text 10"/>
          <p:cNvSpPr/>
          <p:nvPr/>
        </p:nvSpPr>
        <p:spPr>
          <a:xfrm>
            <a:off x="7112000" y="3606800"/>
            <a:ext cx="4356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强制使用</a:t>
            </a:r>
            <a:pPr>
              <a:lnSpc>
                <a:spcPct val="120000"/>
              </a:lnSpc>
            </a:pPr>
            <a:r>
              <a:rPr lang="en-US" sz="14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完全原始、未处理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的数据，挑战端到端能力。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6565900" y="42164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70366" y="37148"/>
                </a:moveTo>
                <a:cubicBezTo>
                  <a:pt x="60424" y="33814"/>
                  <a:pt x="55007" y="22979"/>
                  <a:pt x="58341" y="13037"/>
                </a:cubicBezTo>
                <a:cubicBezTo>
                  <a:pt x="61674" y="3096"/>
                  <a:pt x="72450" y="-2322"/>
                  <a:pt x="82451" y="953"/>
                </a:cubicBezTo>
                <a:lnTo>
                  <a:pt x="149721" y="23396"/>
                </a:lnTo>
                <a:cubicBezTo>
                  <a:pt x="157996" y="9406"/>
                  <a:pt x="173295" y="0"/>
                  <a:pt x="190738" y="0"/>
                </a:cubicBezTo>
                <a:cubicBezTo>
                  <a:pt x="217051" y="0"/>
                  <a:pt x="238363" y="21312"/>
                  <a:pt x="238363" y="47625"/>
                </a:cubicBezTo>
                <a:cubicBezTo>
                  <a:pt x="238363" y="49411"/>
                  <a:pt x="238244" y="51137"/>
                  <a:pt x="238065" y="52864"/>
                </a:cubicBezTo>
                <a:lnTo>
                  <a:pt x="311051" y="77212"/>
                </a:lnTo>
                <a:cubicBezTo>
                  <a:pt x="321052" y="80546"/>
                  <a:pt x="326410" y="91321"/>
                  <a:pt x="323076" y="101322"/>
                </a:cubicBezTo>
                <a:cubicBezTo>
                  <a:pt x="319742" y="111323"/>
                  <a:pt x="308967" y="116681"/>
                  <a:pt x="298966" y="113347"/>
                </a:cubicBezTo>
                <a:lnTo>
                  <a:pt x="218301" y="86439"/>
                </a:lnTo>
                <a:cubicBezTo>
                  <a:pt x="215622" y="88344"/>
                  <a:pt x="212765" y="89952"/>
                  <a:pt x="209729" y="91321"/>
                </a:cubicBezTo>
                <a:lnTo>
                  <a:pt x="209729" y="285810"/>
                </a:lnTo>
                <a:cubicBezTo>
                  <a:pt x="209729" y="296347"/>
                  <a:pt x="201216" y="304860"/>
                  <a:pt x="190679" y="304860"/>
                </a:cubicBezTo>
                <a:lnTo>
                  <a:pt x="76379" y="304860"/>
                </a:lnTo>
                <a:cubicBezTo>
                  <a:pt x="65842" y="304860"/>
                  <a:pt x="57329" y="296347"/>
                  <a:pt x="57329" y="285810"/>
                </a:cubicBezTo>
                <a:cubicBezTo>
                  <a:pt x="57329" y="275272"/>
                  <a:pt x="65842" y="266760"/>
                  <a:pt x="76379" y="266760"/>
                </a:cubicBezTo>
                <a:lnTo>
                  <a:pt x="171629" y="266760"/>
                </a:lnTo>
                <a:lnTo>
                  <a:pt x="171629" y="91321"/>
                </a:lnTo>
                <a:cubicBezTo>
                  <a:pt x="159127" y="85844"/>
                  <a:pt x="149483" y="75247"/>
                  <a:pt x="145316" y="62151"/>
                </a:cubicBezTo>
                <a:lnTo>
                  <a:pt x="70366" y="37147"/>
                </a:lnTo>
                <a:close/>
                <a:moveTo>
                  <a:pt x="119539" y="171450"/>
                </a:moveTo>
                <a:lnTo>
                  <a:pt x="76379" y="97512"/>
                </a:lnTo>
                <a:lnTo>
                  <a:pt x="33278" y="171450"/>
                </a:lnTo>
                <a:lnTo>
                  <a:pt x="119539" y="171450"/>
                </a:lnTo>
                <a:close/>
                <a:moveTo>
                  <a:pt x="76438" y="228600"/>
                </a:moveTo>
                <a:cubicBezTo>
                  <a:pt x="38993" y="228600"/>
                  <a:pt x="7858" y="208359"/>
                  <a:pt x="1429" y="181630"/>
                </a:cubicBezTo>
                <a:cubicBezTo>
                  <a:pt x="-119" y="175081"/>
                  <a:pt x="2024" y="168354"/>
                  <a:pt x="5417" y="162520"/>
                </a:cubicBezTo>
                <a:lnTo>
                  <a:pt x="62091" y="65365"/>
                </a:lnTo>
                <a:cubicBezTo>
                  <a:pt x="65068" y="60246"/>
                  <a:pt x="70545" y="57150"/>
                  <a:pt x="76438" y="57150"/>
                </a:cubicBezTo>
                <a:cubicBezTo>
                  <a:pt x="82332" y="57150"/>
                  <a:pt x="87809" y="60305"/>
                  <a:pt x="90785" y="65365"/>
                </a:cubicBezTo>
                <a:lnTo>
                  <a:pt x="147459" y="162520"/>
                </a:lnTo>
                <a:cubicBezTo>
                  <a:pt x="150852" y="168354"/>
                  <a:pt x="152995" y="175081"/>
                  <a:pt x="151448" y="181630"/>
                </a:cubicBezTo>
                <a:cubicBezTo>
                  <a:pt x="145018" y="208300"/>
                  <a:pt x="113883" y="228600"/>
                  <a:pt x="76438" y="228600"/>
                </a:cubicBezTo>
                <a:close/>
                <a:moveTo>
                  <a:pt x="304324" y="173712"/>
                </a:moveTo>
                <a:lnTo>
                  <a:pt x="261223" y="247650"/>
                </a:lnTo>
                <a:lnTo>
                  <a:pt x="347484" y="247650"/>
                </a:lnTo>
                <a:lnTo>
                  <a:pt x="304383" y="173712"/>
                </a:lnTo>
                <a:close/>
                <a:moveTo>
                  <a:pt x="379333" y="257830"/>
                </a:moveTo>
                <a:cubicBezTo>
                  <a:pt x="372904" y="284559"/>
                  <a:pt x="341769" y="304800"/>
                  <a:pt x="304324" y="304800"/>
                </a:cubicBezTo>
                <a:cubicBezTo>
                  <a:pt x="266879" y="304800"/>
                  <a:pt x="235744" y="284559"/>
                  <a:pt x="229314" y="257830"/>
                </a:cubicBezTo>
                <a:cubicBezTo>
                  <a:pt x="227767" y="251281"/>
                  <a:pt x="229910" y="244554"/>
                  <a:pt x="233303" y="238720"/>
                </a:cubicBezTo>
                <a:lnTo>
                  <a:pt x="289977" y="141565"/>
                </a:lnTo>
                <a:cubicBezTo>
                  <a:pt x="292953" y="136446"/>
                  <a:pt x="298430" y="133350"/>
                  <a:pt x="304324" y="133350"/>
                </a:cubicBezTo>
                <a:cubicBezTo>
                  <a:pt x="310217" y="133350"/>
                  <a:pt x="315694" y="136505"/>
                  <a:pt x="318671" y="141565"/>
                </a:cubicBezTo>
                <a:lnTo>
                  <a:pt x="375345" y="238720"/>
                </a:lnTo>
                <a:cubicBezTo>
                  <a:pt x="378738" y="244554"/>
                  <a:pt x="380881" y="251281"/>
                  <a:pt x="379333" y="257830"/>
                </a:cubicBezTo>
                <a:close/>
              </a:path>
            </a:pathLst>
          </a:custGeom>
          <a:solidFill>
            <a:srgbClr val="8EB8F8"/>
          </a:solidFill>
          <a:ln/>
        </p:spPr>
      </p:sp>
      <p:sp>
        <p:nvSpPr>
          <p:cNvPr id="16" name="Text 12"/>
          <p:cNvSpPr/>
          <p:nvPr/>
        </p:nvSpPr>
        <p:spPr>
          <a:xfrm>
            <a:off x="7112000" y="4165600"/>
            <a:ext cx="4533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实现</a:t>
            </a:r>
            <a:pPr>
              <a:lnSpc>
                <a:spcPct val="120000"/>
              </a:lnSpc>
            </a:pPr>
            <a:r>
              <a:rPr lang="en-US" sz="14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智能体间直接横向对比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，评估结果更公平、更真实。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7-d2nfa298bjvh7rlj0gcg.png">    </p:cNvPr>
          <p:cNvPicPr>
            <a:picLocks noChangeAspect="1"/>
          </p:cNvPicPr>
          <p:nvPr/>
        </p:nvPicPr>
        <p:blipFill>
          <a:blip r:embed="rId1">
            <a:alphaModFix amt="10000"/>
          </a:blip>
          <a:srcRect l="26" r="26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40-d2nfa318bjvh7rlj0gfg.jpg">    </p:cNvPr>
          <p:cNvPicPr>
            <a:picLocks noChangeAspect="1"/>
          </p:cNvPicPr>
          <p:nvPr/>
        </p:nvPicPr>
        <p:blipFill>
          <a:blip r:embed="rId2"/>
          <a:srcRect l="0" r="0" t="3" b="3"/>
          <a:stretch/>
        </p:blipFill>
        <p:spPr>
          <a:xfrm>
            <a:off x="0" y="0"/>
            <a:ext cx="12214225" cy="695388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49605" y="1609090"/>
            <a:ext cx="6096000" cy="13220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49605" y="2985135"/>
            <a:ext cx="8241665" cy="829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MLZero系统架构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7-d2nfa298bjvh7rlj0gcg.png">    </p:cNvPr>
          <p:cNvPicPr>
            <a:picLocks noChangeAspect="1"/>
          </p:cNvPicPr>
          <p:nvPr/>
        </p:nvPicPr>
        <p:blipFill>
          <a:blip r:embed="rId1">
            <a:alphaModFix amt="10000"/>
          </a:blip>
          <a:srcRect l="26" r="26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37-d2nfa298bjvh7rlj0gd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9525"/>
            <a:ext cx="12273280" cy="68853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297833" y="1879600"/>
            <a:ext cx="5791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MLZero：多智能体协同总体框架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2082800" y="2438400"/>
            <a:ext cx="802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输入原始数据与一句话任务描述，输出可直接使用的模型与预测结果，全程零人工干预。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104900" y="30988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8A75F5">
              <a:alpha val="20000"/>
            </a:srgbClr>
          </a:solidFill>
          <a:ln/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sp>
        <p:nvSpPr>
          <p:cNvPr id="7" name="Shape 3"/>
          <p:cNvSpPr/>
          <p:nvPr/>
        </p:nvSpPr>
        <p:spPr>
          <a:xfrm>
            <a:off x="1457325" y="34798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50006" y="201454"/>
                </a:moveTo>
                <a:lnTo>
                  <a:pt x="28932" y="264497"/>
                </a:lnTo>
                <a:lnTo>
                  <a:pt x="28932" y="85725"/>
                </a:lnTo>
                <a:cubicBezTo>
                  <a:pt x="28932" y="54203"/>
                  <a:pt x="54560" y="28575"/>
                  <a:pt x="86082" y="28575"/>
                </a:cubicBezTo>
                <a:lnTo>
                  <a:pt x="209937" y="28575"/>
                </a:lnTo>
                <a:cubicBezTo>
                  <a:pt x="222260" y="28575"/>
                  <a:pt x="234315" y="32593"/>
                  <a:pt x="244227" y="40005"/>
                </a:cubicBezTo>
                <a:lnTo>
                  <a:pt x="278517" y="65723"/>
                </a:lnTo>
                <a:cubicBezTo>
                  <a:pt x="283428" y="69473"/>
                  <a:pt x="289500" y="71438"/>
                  <a:pt x="295662" y="71438"/>
                </a:cubicBezTo>
                <a:lnTo>
                  <a:pt x="400407" y="71438"/>
                </a:lnTo>
                <a:cubicBezTo>
                  <a:pt x="431929" y="71438"/>
                  <a:pt x="457557" y="97066"/>
                  <a:pt x="457557" y="128588"/>
                </a:cubicBezTo>
                <a:lnTo>
                  <a:pt x="457557" y="142875"/>
                </a:lnTo>
                <a:lnTo>
                  <a:pt x="131266" y="142875"/>
                </a:lnTo>
                <a:cubicBezTo>
                  <a:pt x="94387" y="142875"/>
                  <a:pt x="61615" y="166449"/>
                  <a:pt x="49917" y="201454"/>
                </a:cubicBezTo>
                <a:close/>
                <a:moveTo>
                  <a:pt x="426660" y="400050"/>
                </a:moveTo>
                <a:lnTo>
                  <a:pt x="88404" y="400050"/>
                </a:lnTo>
                <a:cubicBezTo>
                  <a:pt x="59115" y="400050"/>
                  <a:pt x="38487" y="371386"/>
                  <a:pt x="47774" y="343614"/>
                </a:cubicBezTo>
                <a:lnTo>
                  <a:pt x="90636" y="215027"/>
                </a:lnTo>
                <a:cubicBezTo>
                  <a:pt x="96441" y="197525"/>
                  <a:pt x="112871" y="185738"/>
                  <a:pt x="131266" y="185738"/>
                </a:cubicBezTo>
                <a:lnTo>
                  <a:pt x="469523" y="185738"/>
                </a:lnTo>
                <a:cubicBezTo>
                  <a:pt x="498812" y="185738"/>
                  <a:pt x="519440" y="214402"/>
                  <a:pt x="510153" y="242173"/>
                </a:cubicBezTo>
                <a:lnTo>
                  <a:pt x="467291" y="370761"/>
                </a:lnTo>
                <a:cubicBezTo>
                  <a:pt x="461486" y="388263"/>
                  <a:pt x="445056" y="400050"/>
                  <a:pt x="426660" y="400050"/>
                </a:cubicBezTo>
                <a:close/>
              </a:path>
            </a:pathLst>
          </a:custGeom>
          <a:solidFill>
            <a:srgbClr val="8A75F5"/>
          </a:solidFill>
          <a:ln/>
        </p:spPr>
      </p:sp>
      <p:sp>
        <p:nvSpPr>
          <p:cNvPr id="8" name="Text 4"/>
          <p:cNvSpPr/>
          <p:nvPr/>
        </p:nvSpPr>
        <p:spPr>
          <a:xfrm>
            <a:off x="1257300" y="44196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原始数据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1312069" y="4724400"/>
            <a:ext cx="8001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+ 任务描述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3378200" y="3987800"/>
            <a:ext cx="571500" cy="50800"/>
          </a:xfrm>
          <a:custGeom>
            <a:avLst/>
            <a:gdLst/>
            <a:ahLst/>
            <a:cxnLst/>
            <a:rect l="l" t="t" r="r" b="b"/>
            <a:pathLst>
              <a:path w="571500" h="50800">
                <a:moveTo>
                  <a:pt x="0" y="0"/>
                </a:moveTo>
                <a:lnTo>
                  <a:pt x="571500" y="0"/>
                </a:lnTo>
                <a:lnTo>
                  <a:pt x="5715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8A75F5"/>
              </a:gs>
              <a:gs pos="100000">
                <a:srgbClr val="8EB8F8"/>
              </a:gs>
            </a:gsLst>
            <a:lin ang="0" scaled="1"/>
          </a:gradFill>
          <a:ln/>
        </p:spPr>
      </p:sp>
      <p:sp>
        <p:nvSpPr>
          <p:cNvPr id="11" name="Shape 7"/>
          <p:cNvSpPr/>
          <p:nvPr/>
        </p:nvSpPr>
        <p:spPr>
          <a:xfrm>
            <a:off x="5283200" y="3048000"/>
            <a:ext cx="1625600" cy="1625600"/>
          </a:xfrm>
          <a:custGeom>
            <a:avLst/>
            <a:gdLst/>
            <a:ahLst/>
            <a:cxnLst/>
            <a:rect l="l" t="t" r="r" b="b"/>
            <a:pathLst>
              <a:path w="1625600" h="1625600">
                <a:moveTo>
                  <a:pt x="812800" y="0"/>
                </a:moveTo>
                <a:lnTo>
                  <a:pt x="812800" y="0"/>
                </a:lnTo>
                <a:cubicBezTo>
                  <a:pt x="1261397" y="0"/>
                  <a:pt x="1625600" y="364203"/>
                  <a:pt x="1625600" y="812800"/>
                </a:cubicBezTo>
                <a:lnTo>
                  <a:pt x="1625600" y="812800"/>
                </a:lnTo>
                <a:cubicBezTo>
                  <a:pt x="1625600" y="1261397"/>
                  <a:pt x="1261397" y="1625600"/>
                  <a:pt x="812800" y="1625600"/>
                </a:cubicBezTo>
                <a:lnTo>
                  <a:pt x="812800" y="1625600"/>
                </a:lnTo>
                <a:cubicBezTo>
                  <a:pt x="364203" y="1625600"/>
                  <a:pt x="0" y="1261397"/>
                  <a:pt x="0" y="812800"/>
                </a:cubicBezTo>
                <a:lnTo>
                  <a:pt x="0" y="812800"/>
                </a:lnTo>
                <a:cubicBezTo>
                  <a:pt x="0" y="364203"/>
                  <a:pt x="364203" y="0"/>
                  <a:pt x="812800" y="0"/>
                </a:cubicBezTo>
                <a:close/>
              </a:path>
            </a:pathLst>
          </a:custGeom>
          <a:solidFill>
            <a:srgbClr val="8EB8F8">
              <a:alpha val="30196"/>
            </a:srgbClr>
          </a:solidFill>
          <a:ln/>
          <a:effectLst>
            <a:outerShdw sx="100000" sy="100000" kx="0" ky="0" algn="bl" rotWithShape="0" blurRad="317500" dist="254000" dir="5400000">
              <a:srgbClr val="000000">
                <a:alpha val="10196"/>
              </a:srgbClr>
            </a:outerShdw>
          </a:effectLst>
        </p:spPr>
      </p:sp>
      <p:sp>
        <p:nvSpPr>
          <p:cNvPr id="12" name="Shape 8"/>
          <p:cNvSpPr/>
          <p:nvPr/>
        </p:nvSpPr>
        <p:spPr>
          <a:xfrm>
            <a:off x="5810250" y="33274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314325" y="0"/>
                </a:moveTo>
                <a:cubicBezTo>
                  <a:pt x="314325" y="-15806"/>
                  <a:pt x="301556" y="-28575"/>
                  <a:pt x="285750" y="-28575"/>
                </a:cubicBezTo>
                <a:cubicBezTo>
                  <a:pt x="269944" y="-28575"/>
                  <a:pt x="257175" y="-15806"/>
                  <a:pt x="257175" y="0"/>
                </a:cubicBezTo>
                <a:lnTo>
                  <a:pt x="257175" y="57150"/>
                </a:lnTo>
                <a:lnTo>
                  <a:pt x="171450" y="57150"/>
                </a:lnTo>
                <a:cubicBezTo>
                  <a:pt x="124123" y="57150"/>
                  <a:pt x="85725" y="95548"/>
                  <a:pt x="85725" y="142875"/>
                </a:cubicBezTo>
                <a:lnTo>
                  <a:pt x="85725" y="342900"/>
                </a:lnTo>
                <a:cubicBezTo>
                  <a:pt x="85725" y="390227"/>
                  <a:pt x="124123" y="428625"/>
                  <a:pt x="171450" y="428625"/>
                </a:cubicBezTo>
                <a:lnTo>
                  <a:pt x="400050" y="428625"/>
                </a:lnTo>
                <a:cubicBezTo>
                  <a:pt x="447377" y="428625"/>
                  <a:pt x="485775" y="390227"/>
                  <a:pt x="485775" y="342900"/>
                </a:cubicBezTo>
                <a:lnTo>
                  <a:pt x="485775" y="142875"/>
                </a:lnTo>
                <a:cubicBezTo>
                  <a:pt x="485775" y="95548"/>
                  <a:pt x="447377" y="57150"/>
                  <a:pt x="400050" y="57150"/>
                </a:cubicBezTo>
                <a:lnTo>
                  <a:pt x="314325" y="57150"/>
                </a:lnTo>
                <a:lnTo>
                  <a:pt x="314325" y="0"/>
                </a:lnTo>
                <a:close/>
                <a:moveTo>
                  <a:pt x="142875" y="328613"/>
                </a:moveTo>
                <a:cubicBezTo>
                  <a:pt x="142875" y="316736"/>
                  <a:pt x="152430" y="307181"/>
                  <a:pt x="164306" y="307181"/>
                </a:cubicBezTo>
                <a:lnTo>
                  <a:pt x="192881" y="307181"/>
                </a:lnTo>
                <a:cubicBezTo>
                  <a:pt x="204758" y="307181"/>
                  <a:pt x="214313" y="316736"/>
                  <a:pt x="214313" y="328613"/>
                </a:cubicBezTo>
                <a:cubicBezTo>
                  <a:pt x="214313" y="340489"/>
                  <a:pt x="204758" y="350044"/>
                  <a:pt x="192881" y="350044"/>
                </a:cubicBezTo>
                <a:lnTo>
                  <a:pt x="164306" y="350044"/>
                </a:lnTo>
                <a:cubicBezTo>
                  <a:pt x="152430" y="350044"/>
                  <a:pt x="142875" y="340489"/>
                  <a:pt x="142875" y="328613"/>
                </a:cubicBezTo>
                <a:close/>
                <a:moveTo>
                  <a:pt x="250031" y="328613"/>
                </a:moveTo>
                <a:cubicBezTo>
                  <a:pt x="250031" y="316736"/>
                  <a:pt x="259586" y="307181"/>
                  <a:pt x="271463" y="307181"/>
                </a:cubicBezTo>
                <a:lnTo>
                  <a:pt x="300038" y="307181"/>
                </a:lnTo>
                <a:cubicBezTo>
                  <a:pt x="311914" y="307181"/>
                  <a:pt x="321469" y="316736"/>
                  <a:pt x="321469" y="328613"/>
                </a:cubicBezTo>
                <a:cubicBezTo>
                  <a:pt x="321469" y="340489"/>
                  <a:pt x="311914" y="350044"/>
                  <a:pt x="300038" y="350044"/>
                </a:cubicBezTo>
                <a:lnTo>
                  <a:pt x="271463" y="350044"/>
                </a:lnTo>
                <a:cubicBezTo>
                  <a:pt x="259586" y="350044"/>
                  <a:pt x="250031" y="340489"/>
                  <a:pt x="250031" y="328613"/>
                </a:cubicBezTo>
                <a:close/>
                <a:moveTo>
                  <a:pt x="357188" y="328613"/>
                </a:moveTo>
                <a:cubicBezTo>
                  <a:pt x="357188" y="316736"/>
                  <a:pt x="366742" y="307181"/>
                  <a:pt x="378619" y="307181"/>
                </a:cubicBezTo>
                <a:lnTo>
                  <a:pt x="407194" y="307181"/>
                </a:lnTo>
                <a:cubicBezTo>
                  <a:pt x="419070" y="307181"/>
                  <a:pt x="428625" y="316736"/>
                  <a:pt x="428625" y="328613"/>
                </a:cubicBezTo>
                <a:cubicBezTo>
                  <a:pt x="428625" y="340489"/>
                  <a:pt x="419070" y="350044"/>
                  <a:pt x="407194" y="350044"/>
                </a:cubicBezTo>
                <a:lnTo>
                  <a:pt x="378619" y="350044"/>
                </a:lnTo>
                <a:cubicBezTo>
                  <a:pt x="366742" y="350044"/>
                  <a:pt x="357188" y="340489"/>
                  <a:pt x="357188" y="328613"/>
                </a:cubicBezTo>
                <a:close/>
                <a:moveTo>
                  <a:pt x="200025" y="157163"/>
                </a:moveTo>
                <a:cubicBezTo>
                  <a:pt x="223681" y="157163"/>
                  <a:pt x="242888" y="176369"/>
                  <a:pt x="242888" y="200025"/>
                </a:cubicBezTo>
                <a:cubicBezTo>
                  <a:pt x="242888" y="223681"/>
                  <a:pt x="223681" y="242888"/>
                  <a:pt x="200025" y="242888"/>
                </a:cubicBezTo>
                <a:cubicBezTo>
                  <a:pt x="176369" y="242888"/>
                  <a:pt x="157163" y="223681"/>
                  <a:pt x="157163" y="200025"/>
                </a:cubicBezTo>
                <a:cubicBezTo>
                  <a:pt x="157163" y="176369"/>
                  <a:pt x="176369" y="157163"/>
                  <a:pt x="200025" y="157163"/>
                </a:cubicBezTo>
                <a:close/>
                <a:moveTo>
                  <a:pt x="328613" y="200025"/>
                </a:moveTo>
                <a:cubicBezTo>
                  <a:pt x="328613" y="176369"/>
                  <a:pt x="347819" y="157163"/>
                  <a:pt x="371475" y="157163"/>
                </a:cubicBezTo>
                <a:cubicBezTo>
                  <a:pt x="395131" y="157163"/>
                  <a:pt x="414338" y="176369"/>
                  <a:pt x="414338" y="200025"/>
                </a:cubicBezTo>
                <a:cubicBezTo>
                  <a:pt x="414338" y="223681"/>
                  <a:pt x="395131" y="242888"/>
                  <a:pt x="371475" y="242888"/>
                </a:cubicBezTo>
                <a:cubicBezTo>
                  <a:pt x="347819" y="242888"/>
                  <a:pt x="328613" y="223681"/>
                  <a:pt x="328613" y="200025"/>
                </a:cubicBezTo>
                <a:close/>
                <a:moveTo>
                  <a:pt x="57150" y="200025"/>
                </a:moveTo>
                <a:cubicBezTo>
                  <a:pt x="57150" y="184219"/>
                  <a:pt x="44381" y="171450"/>
                  <a:pt x="28575" y="171450"/>
                </a:cubicBezTo>
                <a:cubicBezTo>
                  <a:pt x="12769" y="171450"/>
                  <a:pt x="0" y="184219"/>
                  <a:pt x="0" y="200025"/>
                </a:cubicBezTo>
                <a:lnTo>
                  <a:pt x="0" y="285750"/>
                </a:lnTo>
                <a:cubicBezTo>
                  <a:pt x="0" y="301556"/>
                  <a:pt x="12769" y="314325"/>
                  <a:pt x="28575" y="314325"/>
                </a:cubicBezTo>
                <a:cubicBezTo>
                  <a:pt x="44381" y="314325"/>
                  <a:pt x="57150" y="301556"/>
                  <a:pt x="57150" y="285750"/>
                </a:cubicBezTo>
                <a:lnTo>
                  <a:pt x="57150" y="200025"/>
                </a:lnTo>
                <a:close/>
                <a:moveTo>
                  <a:pt x="542925" y="171450"/>
                </a:moveTo>
                <a:cubicBezTo>
                  <a:pt x="527119" y="171450"/>
                  <a:pt x="514350" y="184219"/>
                  <a:pt x="514350" y="200025"/>
                </a:cubicBezTo>
                <a:lnTo>
                  <a:pt x="514350" y="285750"/>
                </a:lnTo>
                <a:cubicBezTo>
                  <a:pt x="514350" y="301556"/>
                  <a:pt x="527119" y="314325"/>
                  <a:pt x="542925" y="314325"/>
                </a:cubicBezTo>
                <a:cubicBezTo>
                  <a:pt x="558731" y="314325"/>
                  <a:pt x="571500" y="301556"/>
                  <a:pt x="571500" y="285750"/>
                </a:cubicBezTo>
                <a:lnTo>
                  <a:pt x="571500" y="200025"/>
                </a:lnTo>
                <a:cubicBezTo>
                  <a:pt x="571500" y="184219"/>
                  <a:pt x="558731" y="171450"/>
                  <a:pt x="542925" y="171450"/>
                </a:cubicBezTo>
                <a:close/>
              </a:path>
            </a:pathLst>
          </a:custGeom>
          <a:solidFill>
            <a:srgbClr val="3A3F6B"/>
          </a:solidFill>
          <a:ln/>
        </p:spPr>
      </p:sp>
      <p:sp>
        <p:nvSpPr>
          <p:cNvPr id="13" name="Text 9"/>
          <p:cNvSpPr/>
          <p:nvPr/>
        </p:nvSpPr>
        <p:spPr>
          <a:xfrm>
            <a:off x="5674320" y="3835400"/>
            <a:ext cx="952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MLZero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5520134" y="4191000"/>
            <a:ext cx="12319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9个专业化智能体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4645422" y="4775200"/>
            <a:ext cx="381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感知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5943600" y="4775200"/>
            <a:ext cx="381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记忆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7241778" y="4775200"/>
            <a:ext cx="381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编码</a:t>
            </a: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8246467" y="3987800"/>
            <a:ext cx="571500" cy="50800"/>
          </a:xfrm>
          <a:custGeom>
            <a:avLst/>
            <a:gdLst/>
            <a:ahLst/>
            <a:cxnLst/>
            <a:rect l="l" t="t" r="r" b="b"/>
            <a:pathLst>
              <a:path w="571500" h="50800">
                <a:moveTo>
                  <a:pt x="0" y="0"/>
                </a:moveTo>
                <a:lnTo>
                  <a:pt x="571500" y="0"/>
                </a:lnTo>
                <a:lnTo>
                  <a:pt x="5715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8EB8F8"/>
              </a:gs>
              <a:gs pos="100000">
                <a:srgbClr val="F8A8D8"/>
              </a:gs>
            </a:gsLst>
            <a:lin ang="0" scaled="1"/>
          </a:gradFill>
          <a:ln/>
        </p:spPr>
      </p:sp>
      <p:sp>
        <p:nvSpPr>
          <p:cNvPr id="19" name="Shape 15"/>
          <p:cNvSpPr/>
          <p:nvPr/>
        </p:nvSpPr>
        <p:spPr>
          <a:xfrm>
            <a:off x="9867900" y="30988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F8A8D8">
              <a:alpha val="20000"/>
            </a:srgbClr>
          </a:solidFill>
          <a:ln/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sp>
        <p:nvSpPr>
          <p:cNvPr id="20" name="Shape 16"/>
          <p:cNvSpPr/>
          <p:nvPr/>
        </p:nvSpPr>
        <p:spPr>
          <a:xfrm>
            <a:off x="10191750" y="34798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371386" y="187970"/>
                </a:moveTo>
                <a:cubicBezTo>
                  <a:pt x="382280" y="185023"/>
                  <a:pt x="393710" y="190202"/>
                  <a:pt x="398621" y="200293"/>
                </a:cubicBezTo>
                <a:lnTo>
                  <a:pt x="415230" y="233869"/>
                </a:lnTo>
                <a:cubicBezTo>
                  <a:pt x="424428" y="235119"/>
                  <a:pt x="433447" y="237619"/>
                  <a:pt x="441930" y="241102"/>
                </a:cubicBezTo>
                <a:lnTo>
                  <a:pt x="473184" y="220295"/>
                </a:lnTo>
                <a:cubicBezTo>
                  <a:pt x="482560" y="214045"/>
                  <a:pt x="494973" y="215295"/>
                  <a:pt x="502920" y="223242"/>
                </a:cubicBezTo>
                <a:lnTo>
                  <a:pt x="520065" y="240387"/>
                </a:lnTo>
                <a:cubicBezTo>
                  <a:pt x="528012" y="248335"/>
                  <a:pt x="529263" y="260836"/>
                  <a:pt x="523012" y="270123"/>
                </a:cubicBezTo>
                <a:lnTo>
                  <a:pt x="502206" y="301288"/>
                </a:lnTo>
                <a:cubicBezTo>
                  <a:pt x="503902" y="305485"/>
                  <a:pt x="505420" y="309860"/>
                  <a:pt x="506670" y="314414"/>
                </a:cubicBezTo>
                <a:cubicBezTo>
                  <a:pt x="507921" y="318968"/>
                  <a:pt x="508724" y="323433"/>
                  <a:pt x="509349" y="327987"/>
                </a:cubicBezTo>
                <a:lnTo>
                  <a:pt x="543014" y="344597"/>
                </a:lnTo>
                <a:cubicBezTo>
                  <a:pt x="553105" y="349597"/>
                  <a:pt x="558284" y="361027"/>
                  <a:pt x="555337" y="371832"/>
                </a:cubicBezTo>
                <a:lnTo>
                  <a:pt x="549086" y="395228"/>
                </a:lnTo>
                <a:cubicBezTo>
                  <a:pt x="546140" y="406033"/>
                  <a:pt x="536049" y="413355"/>
                  <a:pt x="524798" y="412641"/>
                </a:cubicBezTo>
                <a:lnTo>
                  <a:pt x="487293" y="410230"/>
                </a:lnTo>
                <a:cubicBezTo>
                  <a:pt x="481667" y="417463"/>
                  <a:pt x="475149" y="424160"/>
                  <a:pt x="467737" y="429875"/>
                </a:cubicBezTo>
                <a:lnTo>
                  <a:pt x="470148" y="467291"/>
                </a:lnTo>
                <a:cubicBezTo>
                  <a:pt x="470862" y="478542"/>
                  <a:pt x="463540" y="488722"/>
                  <a:pt x="452735" y="491579"/>
                </a:cubicBezTo>
                <a:lnTo>
                  <a:pt x="429339" y="497830"/>
                </a:lnTo>
                <a:cubicBezTo>
                  <a:pt x="418445" y="500777"/>
                  <a:pt x="407104" y="495598"/>
                  <a:pt x="402104" y="485507"/>
                </a:cubicBezTo>
                <a:lnTo>
                  <a:pt x="385495" y="451931"/>
                </a:lnTo>
                <a:cubicBezTo>
                  <a:pt x="376297" y="450681"/>
                  <a:pt x="367278" y="448181"/>
                  <a:pt x="358795" y="444698"/>
                </a:cubicBezTo>
                <a:lnTo>
                  <a:pt x="327541" y="465505"/>
                </a:lnTo>
                <a:cubicBezTo>
                  <a:pt x="318165" y="471755"/>
                  <a:pt x="305753" y="470505"/>
                  <a:pt x="297805" y="462558"/>
                </a:cubicBezTo>
                <a:lnTo>
                  <a:pt x="280660" y="445413"/>
                </a:lnTo>
                <a:cubicBezTo>
                  <a:pt x="272713" y="437465"/>
                  <a:pt x="271463" y="425053"/>
                  <a:pt x="277713" y="415677"/>
                </a:cubicBezTo>
                <a:lnTo>
                  <a:pt x="298519" y="384423"/>
                </a:lnTo>
                <a:cubicBezTo>
                  <a:pt x="296823" y="380226"/>
                  <a:pt x="295305" y="375851"/>
                  <a:pt x="294055" y="371296"/>
                </a:cubicBezTo>
                <a:cubicBezTo>
                  <a:pt x="292804" y="366742"/>
                  <a:pt x="292001" y="362188"/>
                  <a:pt x="291376" y="357723"/>
                </a:cubicBezTo>
                <a:lnTo>
                  <a:pt x="257711" y="341114"/>
                </a:lnTo>
                <a:cubicBezTo>
                  <a:pt x="247620" y="336113"/>
                  <a:pt x="242530" y="324683"/>
                  <a:pt x="245388" y="313879"/>
                </a:cubicBezTo>
                <a:lnTo>
                  <a:pt x="251639" y="290483"/>
                </a:lnTo>
                <a:cubicBezTo>
                  <a:pt x="254585" y="279678"/>
                  <a:pt x="264676" y="272355"/>
                  <a:pt x="275927" y="273070"/>
                </a:cubicBezTo>
                <a:lnTo>
                  <a:pt x="313343" y="275481"/>
                </a:lnTo>
                <a:cubicBezTo>
                  <a:pt x="318968" y="268248"/>
                  <a:pt x="325487" y="261551"/>
                  <a:pt x="332899" y="255836"/>
                </a:cubicBezTo>
                <a:lnTo>
                  <a:pt x="330488" y="218509"/>
                </a:lnTo>
                <a:cubicBezTo>
                  <a:pt x="329773" y="207258"/>
                  <a:pt x="337096" y="197078"/>
                  <a:pt x="347901" y="194221"/>
                </a:cubicBezTo>
                <a:lnTo>
                  <a:pt x="371296" y="187970"/>
                </a:lnTo>
                <a:close/>
                <a:moveTo>
                  <a:pt x="400407" y="303609"/>
                </a:moveTo>
                <a:cubicBezTo>
                  <a:pt x="378722" y="303634"/>
                  <a:pt x="361137" y="321260"/>
                  <a:pt x="361161" y="342945"/>
                </a:cubicBezTo>
                <a:cubicBezTo>
                  <a:pt x="361186" y="364630"/>
                  <a:pt x="378811" y="382215"/>
                  <a:pt x="400496" y="382191"/>
                </a:cubicBezTo>
                <a:cubicBezTo>
                  <a:pt x="422182" y="382166"/>
                  <a:pt x="439767" y="364540"/>
                  <a:pt x="439742" y="342855"/>
                </a:cubicBezTo>
                <a:cubicBezTo>
                  <a:pt x="439718" y="321170"/>
                  <a:pt x="422092" y="303585"/>
                  <a:pt x="400407" y="303609"/>
                </a:cubicBezTo>
                <a:close/>
                <a:moveTo>
                  <a:pt x="200829" y="-40630"/>
                </a:moveTo>
                <a:lnTo>
                  <a:pt x="224224" y="-34379"/>
                </a:lnTo>
                <a:cubicBezTo>
                  <a:pt x="235029" y="-31433"/>
                  <a:pt x="242352" y="-21253"/>
                  <a:pt x="241637" y="-10091"/>
                </a:cubicBezTo>
                <a:lnTo>
                  <a:pt x="239226" y="27236"/>
                </a:lnTo>
                <a:cubicBezTo>
                  <a:pt x="246638" y="32951"/>
                  <a:pt x="253157" y="39559"/>
                  <a:pt x="258782" y="46881"/>
                </a:cubicBezTo>
                <a:lnTo>
                  <a:pt x="296287" y="44470"/>
                </a:lnTo>
                <a:cubicBezTo>
                  <a:pt x="307449" y="43755"/>
                  <a:pt x="317629" y="51078"/>
                  <a:pt x="320576" y="61883"/>
                </a:cubicBezTo>
                <a:lnTo>
                  <a:pt x="326827" y="85279"/>
                </a:lnTo>
                <a:cubicBezTo>
                  <a:pt x="329684" y="96083"/>
                  <a:pt x="324594" y="107513"/>
                  <a:pt x="314504" y="112514"/>
                </a:cubicBezTo>
                <a:lnTo>
                  <a:pt x="280839" y="129123"/>
                </a:lnTo>
                <a:cubicBezTo>
                  <a:pt x="280214" y="133677"/>
                  <a:pt x="279321" y="138232"/>
                  <a:pt x="278160" y="142696"/>
                </a:cubicBezTo>
                <a:cubicBezTo>
                  <a:pt x="276999" y="147161"/>
                  <a:pt x="275392" y="151626"/>
                  <a:pt x="273695" y="155823"/>
                </a:cubicBezTo>
                <a:lnTo>
                  <a:pt x="294501" y="187077"/>
                </a:lnTo>
                <a:cubicBezTo>
                  <a:pt x="300752" y="196453"/>
                  <a:pt x="299502" y="208865"/>
                  <a:pt x="291554" y="216813"/>
                </a:cubicBezTo>
                <a:lnTo>
                  <a:pt x="274409" y="233958"/>
                </a:lnTo>
                <a:cubicBezTo>
                  <a:pt x="266462" y="241905"/>
                  <a:pt x="254050" y="243155"/>
                  <a:pt x="244673" y="236905"/>
                </a:cubicBezTo>
                <a:lnTo>
                  <a:pt x="213420" y="216098"/>
                </a:lnTo>
                <a:cubicBezTo>
                  <a:pt x="204936" y="219581"/>
                  <a:pt x="195917" y="222081"/>
                  <a:pt x="186720" y="223331"/>
                </a:cubicBezTo>
                <a:lnTo>
                  <a:pt x="170111" y="256907"/>
                </a:lnTo>
                <a:cubicBezTo>
                  <a:pt x="165110" y="266998"/>
                  <a:pt x="153680" y="272088"/>
                  <a:pt x="142875" y="269230"/>
                </a:cubicBezTo>
                <a:lnTo>
                  <a:pt x="119479" y="262979"/>
                </a:lnTo>
                <a:cubicBezTo>
                  <a:pt x="108585" y="260033"/>
                  <a:pt x="101352" y="249853"/>
                  <a:pt x="102066" y="238691"/>
                </a:cubicBezTo>
                <a:lnTo>
                  <a:pt x="104477" y="201275"/>
                </a:lnTo>
                <a:cubicBezTo>
                  <a:pt x="97066" y="195560"/>
                  <a:pt x="90547" y="188952"/>
                  <a:pt x="84921" y="181630"/>
                </a:cubicBezTo>
                <a:lnTo>
                  <a:pt x="47417" y="184041"/>
                </a:lnTo>
                <a:cubicBezTo>
                  <a:pt x="36255" y="184755"/>
                  <a:pt x="26075" y="177433"/>
                  <a:pt x="23128" y="166628"/>
                </a:cubicBezTo>
                <a:lnTo>
                  <a:pt x="16877" y="143232"/>
                </a:lnTo>
                <a:cubicBezTo>
                  <a:pt x="14020" y="132427"/>
                  <a:pt x="19110" y="120997"/>
                  <a:pt x="29200" y="115997"/>
                </a:cubicBezTo>
                <a:lnTo>
                  <a:pt x="62865" y="99387"/>
                </a:lnTo>
                <a:cubicBezTo>
                  <a:pt x="63490" y="94833"/>
                  <a:pt x="64383" y="90368"/>
                  <a:pt x="65544" y="85814"/>
                </a:cubicBezTo>
                <a:cubicBezTo>
                  <a:pt x="66794" y="81260"/>
                  <a:pt x="68223" y="76885"/>
                  <a:pt x="70009" y="72688"/>
                </a:cubicBezTo>
                <a:lnTo>
                  <a:pt x="49203" y="41523"/>
                </a:lnTo>
                <a:cubicBezTo>
                  <a:pt x="42952" y="32147"/>
                  <a:pt x="44202" y="19735"/>
                  <a:pt x="52149" y="11787"/>
                </a:cubicBezTo>
                <a:lnTo>
                  <a:pt x="69294" y="-5358"/>
                </a:lnTo>
                <a:cubicBezTo>
                  <a:pt x="77242" y="-13305"/>
                  <a:pt x="89654" y="-14555"/>
                  <a:pt x="99030" y="-8305"/>
                </a:cubicBezTo>
                <a:lnTo>
                  <a:pt x="130284" y="12502"/>
                </a:lnTo>
                <a:cubicBezTo>
                  <a:pt x="138767" y="9019"/>
                  <a:pt x="147786" y="6519"/>
                  <a:pt x="156984" y="5269"/>
                </a:cubicBezTo>
                <a:lnTo>
                  <a:pt x="173593" y="-28307"/>
                </a:lnTo>
                <a:cubicBezTo>
                  <a:pt x="178594" y="-38398"/>
                  <a:pt x="189934" y="-43488"/>
                  <a:pt x="200829" y="-40630"/>
                </a:cubicBezTo>
                <a:close/>
                <a:moveTo>
                  <a:pt x="171807" y="75009"/>
                </a:moveTo>
                <a:cubicBezTo>
                  <a:pt x="150122" y="75009"/>
                  <a:pt x="132517" y="92615"/>
                  <a:pt x="132517" y="114300"/>
                </a:cubicBezTo>
                <a:cubicBezTo>
                  <a:pt x="132517" y="135985"/>
                  <a:pt x="150122" y="153591"/>
                  <a:pt x="171807" y="153591"/>
                </a:cubicBezTo>
                <a:cubicBezTo>
                  <a:pt x="193492" y="153591"/>
                  <a:pt x="211098" y="135985"/>
                  <a:pt x="211098" y="114300"/>
                </a:cubicBezTo>
                <a:cubicBezTo>
                  <a:pt x="211098" y="92615"/>
                  <a:pt x="193492" y="75009"/>
                  <a:pt x="171807" y="75009"/>
                </a:cubicBezTo>
                <a:close/>
              </a:path>
            </a:pathLst>
          </a:custGeom>
          <a:solidFill>
            <a:srgbClr val="F8A8D8"/>
          </a:solidFill>
          <a:ln/>
        </p:spPr>
      </p:sp>
      <p:sp>
        <p:nvSpPr>
          <p:cNvPr id="21" name="Text 17"/>
          <p:cNvSpPr/>
          <p:nvPr/>
        </p:nvSpPr>
        <p:spPr>
          <a:xfrm>
            <a:off x="10020300" y="44196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预测结果</a:t>
            </a:r>
            <a:endParaRPr lang="en-US" sz="1600" dirty="0"/>
          </a:p>
        </p:txBody>
      </p:sp>
      <p:sp>
        <p:nvSpPr>
          <p:cNvPr id="22" name="Text 18"/>
          <p:cNvSpPr/>
          <p:nvPr/>
        </p:nvSpPr>
        <p:spPr>
          <a:xfrm>
            <a:off x="9998670" y="4724400"/>
            <a:ext cx="952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+ 代码 + 日志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7-d2nfa298bjvh7rlj0gcg.png">    </p:cNvPr>
          <p:cNvPicPr>
            <a:picLocks noChangeAspect="1"/>
          </p:cNvPicPr>
          <p:nvPr/>
        </p:nvPicPr>
        <p:blipFill>
          <a:blip r:embed="rId1">
            <a:alphaModFix amt="10000"/>
          </a:blip>
          <a:srcRect l="26" r="26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37-d2nfa298bjvh7rlj0gd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9525"/>
            <a:ext cx="12273280" cy="68853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8750" y="22098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感知模块：认知级数据理解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>
            <a:off x="254000" y="3784600"/>
            <a:ext cx="11684000" cy="50800"/>
          </a:xfrm>
          <a:custGeom>
            <a:avLst/>
            <a:gdLst/>
            <a:ahLst/>
            <a:cxnLst/>
            <a:rect l="l" t="t" r="r" b="b"/>
            <a:pathLst>
              <a:path w="11684000" h="50800">
                <a:moveTo>
                  <a:pt x="0" y="0"/>
                </a:moveTo>
                <a:lnTo>
                  <a:pt x="11684000" y="0"/>
                </a:lnTo>
                <a:lnTo>
                  <a:pt x="11684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8A75F5">
              <a:alpha val="50196"/>
            </a:srgbClr>
          </a:solidFill>
          <a:ln/>
        </p:spPr>
      </p:sp>
      <p:sp>
        <p:nvSpPr>
          <p:cNvPr id="6" name="Shape 2"/>
          <p:cNvSpPr/>
          <p:nvPr/>
        </p:nvSpPr>
        <p:spPr>
          <a:xfrm>
            <a:off x="1358900" y="29718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57200" y="0"/>
                </a:lnTo>
                <a:cubicBezTo>
                  <a:pt x="709536" y="0"/>
                  <a:pt x="914400" y="204864"/>
                  <a:pt x="914400" y="457200"/>
                </a:cubicBezTo>
                <a:lnTo>
                  <a:pt x="914400" y="457200"/>
                </a:lnTo>
                <a:cubicBezTo>
                  <a:pt x="914400" y="709536"/>
                  <a:pt x="709536" y="914400"/>
                  <a:pt x="457200" y="914400"/>
                </a:cubicBezTo>
                <a:lnTo>
                  <a:pt x="457200" y="914400"/>
                </a:lnTo>
                <a:cubicBezTo>
                  <a:pt x="204864" y="914400"/>
                  <a:pt x="0" y="709536"/>
                  <a:pt x="0" y="457200"/>
                </a:cubicBezTo>
                <a:lnTo>
                  <a:pt x="0" y="457200"/>
                </a:lnTo>
                <a:cubicBezTo>
                  <a:pt x="0" y="204864"/>
                  <a:pt x="204864" y="0"/>
                  <a:pt x="457200" y="0"/>
                </a:cubicBezTo>
                <a:close/>
              </a:path>
            </a:pathLst>
          </a:custGeom>
          <a:solidFill>
            <a:srgbClr val="8A75F5"/>
          </a:solidFill>
          <a:ln w="50800">
            <a:solidFill>
              <a:srgbClr val="FFFFFF"/>
            </a:solidFill>
            <a:prstDash val="solid"/>
          </a:ln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sp>
        <p:nvSpPr>
          <p:cNvPr id="7" name="Shape 3"/>
          <p:cNvSpPr/>
          <p:nvPr/>
        </p:nvSpPr>
        <p:spPr>
          <a:xfrm>
            <a:off x="1655763" y="32893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35719" y="17859"/>
                </a:moveTo>
                <a:cubicBezTo>
                  <a:pt x="35719" y="7962"/>
                  <a:pt x="27756" y="0"/>
                  <a:pt x="17859" y="0"/>
                </a:cubicBezTo>
                <a:cubicBezTo>
                  <a:pt x="7962" y="0"/>
                  <a:pt x="0" y="7962"/>
                  <a:pt x="0" y="17859"/>
                </a:cubicBezTo>
                <a:lnTo>
                  <a:pt x="0" y="291703"/>
                </a:lnTo>
                <a:cubicBezTo>
                  <a:pt x="0" y="314697"/>
                  <a:pt x="18678" y="333375"/>
                  <a:pt x="41672" y="333375"/>
                </a:cubicBezTo>
                <a:lnTo>
                  <a:pt x="178594" y="333375"/>
                </a:lnTo>
                <a:lnTo>
                  <a:pt x="178594" y="297656"/>
                </a:lnTo>
                <a:lnTo>
                  <a:pt x="41672" y="297656"/>
                </a:lnTo>
                <a:cubicBezTo>
                  <a:pt x="38398" y="297656"/>
                  <a:pt x="35719" y="294977"/>
                  <a:pt x="35719" y="291703"/>
                </a:cubicBezTo>
                <a:lnTo>
                  <a:pt x="35719" y="119063"/>
                </a:lnTo>
                <a:lnTo>
                  <a:pt x="178594" y="119063"/>
                </a:lnTo>
                <a:lnTo>
                  <a:pt x="178594" y="83344"/>
                </a:lnTo>
                <a:lnTo>
                  <a:pt x="35719" y="83344"/>
                </a:lnTo>
                <a:lnTo>
                  <a:pt x="35719" y="17859"/>
                </a:lnTo>
                <a:close/>
                <a:moveTo>
                  <a:pt x="250031" y="166688"/>
                </a:moveTo>
                <a:lnTo>
                  <a:pt x="392906" y="166688"/>
                </a:lnTo>
                <a:cubicBezTo>
                  <a:pt x="412626" y="166688"/>
                  <a:pt x="428625" y="150688"/>
                  <a:pt x="428625" y="130969"/>
                </a:cubicBezTo>
                <a:lnTo>
                  <a:pt x="428625" y="59531"/>
                </a:lnTo>
                <a:cubicBezTo>
                  <a:pt x="428625" y="39812"/>
                  <a:pt x="412626" y="23812"/>
                  <a:pt x="392906" y="23812"/>
                </a:cubicBezTo>
                <a:lnTo>
                  <a:pt x="331366" y="23812"/>
                </a:lnTo>
                <a:cubicBezTo>
                  <a:pt x="325041" y="23812"/>
                  <a:pt x="319013" y="21282"/>
                  <a:pt x="314548" y="16818"/>
                </a:cubicBezTo>
                <a:lnTo>
                  <a:pt x="308149" y="10418"/>
                </a:lnTo>
                <a:cubicBezTo>
                  <a:pt x="301451" y="3721"/>
                  <a:pt x="292373" y="-74"/>
                  <a:pt x="282922" y="-74"/>
                </a:cubicBezTo>
                <a:lnTo>
                  <a:pt x="250031" y="0"/>
                </a:lnTo>
                <a:cubicBezTo>
                  <a:pt x="230312" y="0"/>
                  <a:pt x="214313" y="15999"/>
                  <a:pt x="214313" y="35719"/>
                </a:cubicBezTo>
                <a:lnTo>
                  <a:pt x="214313" y="130969"/>
                </a:lnTo>
                <a:cubicBezTo>
                  <a:pt x="214313" y="150688"/>
                  <a:pt x="230312" y="166688"/>
                  <a:pt x="250031" y="166688"/>
                </a:cubicBezTo>
                <a:close/>
                <a:moveTo>
                  <a:pt x="250031" y="381000"/>
                </a:moveTo>
                <a:lnTo>
                  <a:pt x="392906" y="381000"/>
                </a:lnTo>
                <a:cubicBezTo>
                  <a:pt x="412626" y="381000"/>
                  <a:pt x="428625" y="365001"/>
                  <a:pt x="428625" y="345281"/>
                </a:cubicBezTo>
                <a:lnTo>
                  <a:pt x="428625" y="273844"/>
                </a:lnTo>
                <a:cubicBezTo>
                  <a:pt x="428625" y="254124"/>
                  <a:pt x="412626" y="238125"/>
                  <a:pt x="392906" y="238125"/>
                </a:cubicBezTo>
                <a:lnTo>
                  <a:pt x="331366" y="238125"/>
                </a:lnTo>
                <a:cubicBezTo>
                  <a:pt x="325041" y="238125"/>
                  <a:pt x="319013" y="235595"/>
                  <a:pt x="314548" y="231130"/>
                </a:cubicBezTo>
                <a:lnTo>
                  <a:pt x="308149" y="224730"/>
                </a:lnTo>
                <a:cubicBezTo>
                  <a:pt x="301451" y="218033"/>
                  <a:pt x="292373" y="214238"/>
                  <a:pt x="282922" y="214238"/>
                </a:cubicBezTo>
                <a:lnTo>
                  <a:pt x="250031" y="214313"/>
                </a:lnTo>
                <a:cubicBezTo>
                  <a:pt x="230312" y="214313"/>
                  <a:pt x="214313" y="230312"/>
                  <a:pt x="214313" y="250031"/>
                </a:cubicBezTo>
                <a:lnTo>
                  <a:pt x="214313" y="345281"/>
                </a:lnTo>
                <a:cubicBezTo>
                  <a:pt x="214313" y="365001"/>
                  <a:pt x="230312" y="381000"/>
                  <a:pt x="250031" y="38100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" name="Text 4"/>
          <p:cNvSpPr/>
          <p:nvPr/>
        </p:nvSpPr>
        <p:spPr>
          <a:xfrm>
            <a:off x="1409700" y="40894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文件分组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1219200" y="4445000"/>
            <a:ext cx="1295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动态抽象目录结构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4178300" y="29718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57200" y="0"/>
                </a:lnTo>
                <a:cubicBezTo>
                  <a:pt x="709536" y="0"/>
                  <a:pt x="914400" y="204864"/>
                  <a:pt x="914400" y="457200"/>
                </a:cubicBezTo>
                <a:lnTo>
                  <a:pt x="914400" y="457200"/>
                </a:lnTo>
                <a:cubicBezTo>
                  <a:pt x="914400" y="709536"/>
                  <a:pt x="709536" y="914400"/>
                  <a:pt x="457200" y="914400"/>
                </a:cubicBezTo>
                <a:lnTo>
                  <a:pt x="457200" y="914400"/>
                </a:lnTo>
                <a:cubicBezTo>
                  <a:pt x="204864" y="914400"/>
                  <a:pt x="0" y="709536"/>
                  <a:pt x="0" y="457200"/>
                </a:cubicBezTo>
                <a:lnTo>
                  <a:pt x="0" y="457200"/>
                </a:lnTo>
                <a:cubicBezTo>
                  <a:pt x="0" y="204864"/>
                  <a:pt x="204864" y="0"/>
                  <a:pt x="457200" y="0"/>
                </a:cubicBezTo>
                <a:close/>
              </a:path>
            </a:pathLst>
          </a:custGeom>
          <a:solidFill>
            <a:srgbClr val="8EB8F8"/>
          </a:solidFill>
          <a:ln w="50800">
            <a:solidFill>
              <a:srgbClr val="FFFFFF"/>
            </a:solidFill>
            <a:prstDash val="solid"/>
          </a:ln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sp>
        <p:nvSpPr>
          <p:cNvPr id="11" name="Shape 7"/>
          <p:cNvSpPr/>
          <p:nvPr/>
        </p:nvSpPr>
        <p:spPr>
          <a:xfrm>
            <a:off x="4498975" y="32893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49039" y="170036"/>
                </a:moveTo>
                <a:cubicBezTo>
                  <a:pt x="58936" y="100831"/>
                  <a:pt x="118542" y="47625"/>
                  <a:pt x="190500" y="47625"/>
                </a:cubicBezTo>
                <a:cubicBezTo>
                  <a:pt x="229939" y="47625"/>
                  <a:pt x="265658" y="63624"/>
                  <a:pt x="291554" y="89446"/>
                </a:cubicBezTo>
                <a:cubicBezTo>
                  <a:pt x="291703" y="89595"/>
                  <a:pt x="291852" y="89743"/>
                  <a:pt x="292001" y="89892"/>
                </a:cubicBezTo>
                <a:lnTo>
                  <a:pt x="297656" y="95250"/>
                </a:lnTo>
                <a:lnTo>
                  <a:pt x="262012" y="95250"/>
                </a:lnTo>
                <a:cubicBezTo>
                  <a:pt x="248841" y="95250"/>
                  <a:pt x="238199" y="105891"/>
                  <a:pt x="238199" y="119063"/>
                </a:cubicBezTo>
                <a:cubicBezTo>
                  <a:pt x="238199" y="132234"/>
                  <a:pt x="248841" y="142875"/>
                  <a:pt x="262012" y="142875"/>
                </a:cubicBezTo>
                <a:lnTo>
                  <a:pt x="357262" y="142875"/>
                </a:lnTo>
                <a:cubicBezTo>
                  <a:pt x="370433" y="142875"/>
                  <a:pt x="381074" y="132234"/>
                  <a:pt x="381074" y="119063"/>
                </a:cubicBezTo>
                <a:lnTo>
                  <a:pt x="381074" y="23812"/>
                </a:lnTo>
                <a:cubicBezTo>
                  <a:pt x="381074" y="10641"/>
                  <a:pt x="370433" y="0"/>
                  <a:pt x="357262" y="0"/>
                </a:cubicBezTo>
                <a:cubicBezTo>
                  <a:pt x="344091" y="0"/>
                  <a:pt x="333449" y="10641"/>
                  <a:pt x="333449" y="23812"/>
                </a:cubicBezTo>
                <a:lnTo>
                  <a:pt x="333449" y="63550"/>
                </a:lnTo>
                <a:lnTo>
                  <a:pt x="325041" y="55587"/>
                </a:lnTo>
                <a:cubicBezTo>
                  <a:pt x="290587" y="21282"/>
                  <a:pt x="242962" y="0"/>
                  <a:pt x="190500" y="0"/>
                </a:cubicBezTo>
                <a:cubicBezTo>
                  <a:pt x="94506" y="0"/>
                  <a:pt x="15106" y="70991"/>
                  <a:pt x="1935" y="163339"/>
                </a:cubicBezTo>
                <a:cubicBezTo>
                  <a:pt x="74" y="176361"/>
                  <a:pt x="9079" y="188416"/>
                  <a:pt x="22101" y="190277"/>
                </a:cubicBezTo>
                <a:cubicBezTo>
                  <a:pt x="35123" y="192137"/>
                  <a:pt x="47179" y="183059"/>
                  <a:pt x="49039" y="170111"/>
                </a:cubicBezTo>
                <a:close/>
                <a:moveTo>
                  <a:pt x="379065" y="217661"/>
                </a:moveTo>
                <a:cubicBezTo>
                  <a:pt x="380926" y="204639"/>
                  <a:pt x="371847" y="192584"/>
                  <a:pt x="358899" y="190723"/>
                </a:cubicBezTo>
                <a:cubicBezTo>
                  <a:pt x="345951" y="188863"/>
                  <a:pt x="333821" y="197941"/>
                  <a:pt x="331961" y="210889"/>
                </a:cubicBezTo>
                <a:cubicBezTo>
                  <a:pt x="322064" y="280095"/>
                  <a:pt x="262458" y="333301"/>
                  <a:pt x="190500" y="333301"/>
                </a:cubicBezTo>
                <a:cubicBezTo>
                  <a:pt x="151061" y="333301"/>
                  <a:pt x="115342" y="317302"/>
                  <a:pt x="89446" y="291480"/>
                </a:cubicBezTo>
                <a:cubicBezTo>
                  <a:pt x="89297" y="291331"/>
                  <a:pt x="89148" y="291182"/>
                  <a:pt x="88999" y="291033"/>
                </a:cubicBezTo>
                <a:lnTo>
                  <a:pt x="83344" y="285676"/>
                </a:lnTo>
                <a:lnTo>
                  <a:pt x="118988" y="285676"/>
                </a:lnTo>
                <a:cubicBezTo>
                  <a:pt x="132159" y="285676"/>
                  <a:pt x="142801" y="275034"/>
                  <a:pt x="142801" y="261863"/>
                </a:cubicBezTo>
                <a:cubicBezTo>
                  <a:pt x="142801" y="248692"/>
                  <a:pt x="132159" y="238051"/>
                  <a:pt x="118988" y="238051"/>
                </a:cubicBezTo>
                <a:lnTo>
                  <a:pt x="23812" y="238125"/>
                </a:lnTo>
                <a:cubicBezTo>
                  <a:pt x="17487" y="238125"/>
                  <a:pt x="11385" y="240655"/>
                  <a:pt x="6921" y="245194"/>
                </a:cubicBezTo>
                <a:cubicBezTo>
                  <a:pt x="2456" y="249734"/>
                  <a:pt x="-74" y="255761"/>
                  <a:pt x="0" y="262161"/>
                </a:cubicBezTo>
                <a:lnTo>
                  <a:pt x="744" y="356667"/>
                </a:lnTo>
                <a:cubicBezTo>
                  <a:pt x="819" y="369838"/>
                  <a:pt x="11609" y="380405"/>
                  <a:pt x="24780" y="380256"/>
                </a:cubicBezTo>
                <a:cubicBezTo>
                  <a:pt x="37951" y="380107"/>
                  <a:pt x="48518" y="369391"/>
                  <a:pt x="48369" y="356220"/>
                </a:cubicBezTo>
                <a:lnTo>
                  <a:pt x="48071" y="317897"/>
                </a:lnTo>
                <a:lnTo>
                  <a:pt x="56034" y="325413"/>
                </a:lnTo>
                <a:cubicBezTo>
                  <a:pt x="90488" y="359718"/>
                  <a:pt x="138038" y="381000"/>
                  <a:pt x="190500" y="381000"/>
                </a:cubicBezTo>
                <a:cubicBezTo>
                  <a:pt x="286494" y="381000"/>
                  <a:pt x="365894" y="310009"/>
                  <a:pt x="379065" y="217661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2" name="Text 8"/>
          <p:cNvSpPr/>
          <p:nvPr/>
        </p:nvSpPr>
        <p:spPr>
          <a:xfrm>
            <a:off x="4229100" y="40894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文件感知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3962400" y="4445000"/>
            <a:ext cx="1447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生成可执行探索脚本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6997700" y="29718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57200" y="0"/>
                </a:lnTo>
                <a:cubicBezTo>
                  <a:pt x="709536" y="0"/>
                  <a:pt x="914400" y="204864"/>
                  <a:pt x="914400" y="457200"/>
                </a:cubicBezTo>
                <a:lnTo>
                  <a:pt x="914400" y="457200"/>
                </a:lnTo>
                <a:cubicBezTo>
                  <a:pt x="914400" y="709536"/>
                  <a:pt x="709536" y="914400"/>
                  <a:pt x="457200" y="914400"/>
                </a:cubicBezTo>
                <a:lnTo>
                  <a:pt x="457200" y="914400"/>
                </a:lnTo>
                <a:cubicBezTo>
                  <a:pt x="204864" y="914400"/>
                  <a:pt x="0" y="709536"/>
                  <a:pt x="0" y="457200"/>
                </a:cubicBezTo>
                <a:lnTo>
                  <a:pt x="0" y="457200"/>
                </a:lnTo>
                <a:cubicBezTo>
                  <a:pt x="0" y="204864"/>
                  <a:pt x="204864" y="0"/>
                  <a:pt x="457200" y="0"/>
                </a:cubicBezTo>
                <a:close/>
              </a:path>
            </a:pathLst>
          </a:custGeom>
          <a:solidFill>
            <a:srgbClr val="F8A8D8"/>
          </a:solidFill>
          <a:ln w="50800">
            <a:solidFill>
              <a:srgbClr val="FFFFFF"/>
            </a:solidFill>
            <a:prstDash val="solid"/>
          </a:ln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sp>
        <p:nvSpPr>
          <p:cNvPr id="15" name="Shape 11"/>
          <p:cNvSpPr/>
          <p:nvPr/>
        </p:nvSpPr>
        <p:spPr>
          <a:xfrm>
            <a:off x="7318375" y="32893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99566" y="27012"/>
                </a:moveTo>
                <a:cubicBezTo>
                  <a:pt x="107677" y="32668"/>
                  <a:pt x="109612" y="43830"/>
                  <a:pt x="103956" y="51867"/>
                </a:cubicBezTo>
                <a:lnTo>
                  <a:pt x="62285" y="111398"/>
                </a:lnTo>
                <a:cubicBezTo>
                  <a:pt x="59234" y="115714"/>
                  <a:pt x="54471" y="118467"/>
                  <a:pt x="49188" y="118914"/>
                </a:cubicBezTo>
                <a:cubicBezTo>
                  <a:pt x="43904" y="119360"/>
                  <a:pt x="38695" y="117574"/>
                  <a:pt x="34975" y="113854"/>
                </a:cubicBezTo>
                <a:lnTo>
                  <a:pt x="5209" y="84088"/>
                </a:lnTo>
                <a:cubicBezTo>
                  <a:pt x="-1712" y="77093"/>
                  <a:pt x="-1712" y="65782"/>
                  <a:pt x="5209" y="58787"/>
                </a:cubicBezTo>
                <a:cubicBezTo>
                  <a:pt x="12129" y="51792"/>
                  <a:pt x="23515" y="51867"/>
                  <a:pt x="30510" y="58787"/>
                </a:cubicBezTo>
                <a:lnTo>
                  <a:pt x="45244" y="73521"/>
                </a:lnTo>
                <a:lnTo>
                  <a:pt x="74712" y="31403"/>
                </a:lnTo>
                <a:cubicBezTo>
                  <a:pt x="80367" y="23292"/>
                  <a:pt x="91529" y="21357"/>
                  <a:pt x="99566" y="27012"/>
                </a:cubicBezTo>
                <a:close/>
                <a:moveTo>
                  <a:pt x="99566" y="146075"/>
                </a:moveTo>
                <a:cubicBezTo>
                  <a:pt x="107677" y="151730"/>
                  <a:pt x="109612" y="162892"/>
                  <a:pt x="103956" y="170929"/>
                </a:cubicBezTo>
                <a:lnTo>
                  <a:pt x="62285" y="230460"/>
                </a:lnTo>
                <a:cubicBezTo>
                  <a:pt x="59234" y="234776"/>
                  <a:pt x="54471" y="237530"/>
                  <a:pt x="49188" y="237976"/>
                </a:cubicBezTo>
                <a:cubicBezTo>
                  <a:pt x="43904" y="238423"/>
                  <a:pt x="38695" y="236637"/>
                  <a:pt x="34975" y="232916"/>
                </a:cubicBezTo>
                <a:lnTo>
                  <a:pt x="5209" y="203150"/>
                </a:lnTo>
                <a:cubicBezTo>
                  <a:pt x="-1786" y="196155"/>
                  <a:pt x="-1786" y="184845"/>
                  <a:pt x="5209" y="177924"/>
                </a:cubicBezTo>
                <a:cubicBezTo>
                  <a:pt x="12204" y="171004"/>
                  <a:pt x="23515" y="170929"/>
                  <a:pt x="30435" y="177924"/>
                </a:cubicBezTo>
                <a:lnTo>
                  <a:pt x="45169" y="192658"/>
                </a:lnTo>
                <a:lnTo>
                  <a:pt x="74637" y="150540"/>
                </a:lnTo>
                <a:cubicBezTo>
                  <a:pt x="80293" y="142429"/>
                  <a:pt x="91455" y="140494"/>
                  <a:pt x="99492" y="146149"/>
                </a:cubicBezTo>
                <a:close/>
                <a:moveTo>
                  <a:pt x="166688" y="71438"/>
                </a:moveTo>
                <a:cubicBezTo>
                  <a:pt x="166688" y="58266"/>
                  <a:pt x="177329" y="47625"/>
                  <a:pt x="190500" y="47625"/>
                </a:cubicBezTo>
                <a:lnTo>
                  <a:pt x="357188" y="47625"/>
                </a:lnTo>
                <a:cubicBezTo>
                  <a:pt x="370359" y="47625"/>
                  <a:pt x="381000" y="58266"/>
                  <a:pt x="381000" y="71438"/>
                </a:cubicBezTo>
                <a:cubicBezTo>
                  <a:pt x="381000" y="84609"/>
                  <a:pt x="370359" y="95250"/>
                  <a:pt x="357188" y="95250"/>
                </a:cubicBezTo>
                <a:lnTo>
                  <a:pt x="190500" y="95250"/>
                </a:lnTo>
                <a:cubicBezTo>
                  <a:pt x="177329" y="95250"/>
                  <a:pt x="166688" y="84609"/>
                  <a:pt x="166688" y="71438"/>
                </a:cubicBezTo>
                <a:close/>
                <a:moveTo>
                  <a:pt x="166688" y="190500"/>
                </a:moveTo>
                <a:cubicBezTo>
                  <a:pt x="166688" y="177329"/>
                  <a:pt x="177329" y="166688"/>
                  <a:pt x="190500" y="166688"/>
                </a:cubicBezTo>
                <a:lnTo>
                  <a:pt x="357188" y="166688"/>
                </a:lnTo>
                <a:cubicBezTo>
                  <a:pt x="370359" y="166688"/>
                  <a:pt x="381000" y="177329"/>
                  <a:pt x="381000" y="190500"/>
                </a:cubicBezTo>
                <a:cubicBezTo>
                  <a:pt x="381000" y="203671"/>
                  <a:pt x="370359" y="214313"/>
                  <a:pt x="357188" y="214313"/>
                </a:cubicBezTo>
                <a:lnTo>
                  <a:pt x="190500" y="214313"/>
                </a:lnTo>
                <a:cubicBezTo>
                  <a:pt x="177329" y="214313"/>
                  <a:pt x="166688" y="203671"/>
                  <a:pt x="166688" y="190500"/>
                </a:cubicBezTo>
                <a:close/>
                <a:moveTo>
                  <a:pt x="119063" y="309563"/>
                </a:moveTo>
                <a:cubicBezTo>
                  <a:pt x="119063" y="296391"/>
                  <a:pt x="129704" y="285750"/>
                  <a:pt x="142875" y="285750"/>
                </a:cubicBezTo>
                <a:lnTo>
                  <a:pt x="357188" y="285750"/>
                </a:lnTo>
                <a:cubicBezTo>
                  <a:pt x="370359" y="285750"/>
                  <a:pt x="381000" y="296391"/>
                  <a:pt x="381000" y="309563"/>
                </a:cubicBezTo>
                <a:cubicBezTo>
                  <a:pt x="381000" y="322734"/>
                  <a:pt x="370359" y="333375"/>
                  <a:pt x="357188" y="333375"/>
                </a:cubicBezTo>
                <a:lnTo>
                  <a:pt x="142875" y="333375"/>
                </a:lnTo>
                <a:cubicBezTo>
                  <a:pt x="129704" y="333375"/>
                  <a:pt x="119063" y="322734"/>
                  <a:pt x="119063" y="309563"/>
                </a:cubicBezTo>
                <a:close/>
                <a:moveTo>
                  <a:pt x="47625" y="279797"/>
                </a:moveTo>
                <a:cubicBezTo>
                  <a:pt x="64053" y="279797"/>
                  <a:pt x="77391" y="293134"/>
                  <a:pt x="77391" y="309563"/>
                </a:cubicBezTo>
                <a:cubicBezTo>
                  <a:pt x="77391" y="325991"/>
                  <a:pt x="64053" y="339328"/>
                  <a:pt x="47625" y="339328"/>
                </a:cubicBezTo>
                <a:cubicBezTo>
                  <a:pt x="31197" y="339328"/>
                  <a:pt x="17859" y="325991"/>
                  <a:pt x="17859" y="309563"/>
                </a:cubicBezTo>
                <a:cubicBezTo>
                  <a:pt x="17859" y="293134"/>
                  <a:pt x="31197" y="279797"/>
                  <a:pt x="47625" y="27979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6" name="Text 12"/>
          <p:cNvSpPr/>
          <p:nvPr/>
        </p:nvSpPr>
        <p:spPr>
          <a:xfrm>
            <a:off x="7048500" y="40894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任务感知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6781800" y="4445000"/>
            <a:ext cx="1447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提取目标与评估指标</a:t>
            </a: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9817100" y="29718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57200" y="0"/>
                </a:lnTo>
                <a:cubicBezTo>
                  <a:pt x="709536" y="0"/>
                  <a:pt x="914400" y="204864"/>
                  <a:pt x="914400" y="457200"/>
                </a:cubicBezTo>
                <a:lnTo>
                  <a:pt x="914400" y="457200"/>
                </a:lnTo>
                <a:cubicBezTo>
                  <a:pt x="914400" y="709536"/>
                  <a:pt x="709536" y="914400"/>
                  <a:pt x="457200" y="914400"/>
                </a:cubicBezTo>
                <a:lnTo>
                  <a:pt x="457200" y="914400"/>
                </a:lnTo>
                <a:cubicBezTo>
                  <a:pt x="204864" y="914400"/>
                  <a:pt x="0" y="709536"/>
                  <a:pt x="0" y="457200"/>
                </a:cubicBezTo>
                <a:lnTo>
                  <a:pt x="0" y="457200"/>
                </a:lnTo>
                <a:cubicBezTo>
                  <a:pt x="0" y="204864"/>
                  <a:pt x="204864" y="0"/>
                  <a:pt x="457200" y="0"/>
                </a:cubicBezTo>
                <a:close/>
              </a:path>
            </a:pathLst>
          </a:custGeom>
          <a:solidFill>
            <a:srgbClr val="8A75F5"/>
          </a:solidFill>
          <a:ln w="50800">
            <a:solidFill>
              <a:srgbClr val="FFFFFF"/>
            </a:solidFill>
            <a:prstDash val="solid"/>
          </a:ln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sp>
        <p:nvSpPr>
          <p:cNvPr id="19" name="Shape 15"/>
          <p:cNvSpPr/>
          <p:nvPr/>
        </p:nvSpPr>
        <p:spPr>
          <a:xfrm>
            <a:off x="10137775" y="32893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113109"/>
                </a:moveTo>
                <a:cubicBezTo>
                  <a:pt x="226642" y="113109"/>
                  <a:pt x="255984" y="83767"/>
                  <a:pt x="255984" y="47625"/>
                </a:cubicBezTo>
                <a:cubicBezTo>
                  <a:pt x="255984" y="11483"/>
                  <a:pt x="226642" y="-17859"/>
                  <a:pt x="190500" y="-17859"/>
                </a:cubicBezTo>
                <a:cubicBezTo>
                  <a:pt x="154358" y="-17859"/>
                  <a:pt x="125016" y="11483"/>
                  <a:pt x="125016" y="47625"/>
                </a:cubicBezTo>
                <a:cubicBezTo>
                  <a:pt x="125016" y="83767"/>
                  <a:pt x="154358" y="113109"/>
                  <a:pt x="190500" y="113109"/>
                </a:cubicBezTo>
                <a:close/>
                <a:moveTo>
                  <a:pt x="190500" y="335384"/>
                </a:moveTo>
                <a:lnTo>
                  <a:pt x="190500" y="224284"/>
                </a:lnTo>
                <a:cubicBezTo>
                  <a:pt x="202629" y="219224"/>
                  <a:pt x="214982" y="214089"/>
                  <a:pt x="227484" y="208880"/>
                </a:cubicBezTo>
                <a:cubicBezTo>
                  <a:pt x="256505" y="196825"/>
                  <a:pt x="287610" y="190574"/>
                  <a:pt x="319088" y="190574"/>
                </a:cubicBezTo>
                <a:lnTo>
                  <a:pt x="333375" y="190574"/>
                </a:lnTo>
                <a:lnTo>
                  <a:pt x="333375" y="309637"/>
                </a:lnTo>
                <a:lnTo>
                  <a:pt x="319088" y="309637"/>
                </a:lnTo>
                <a:cubicBezTo>
                  <a:pt x="275109" y="309637"/>
                  <a:pt x="231502" y="318343"/>
                  <a:pt x="190872" y="335310"/>
                </a:cubicBezTo>
                <a:lnTo>
                  <a:pt x="190500" y="335459"/>
                </a:lnTo>
                <a:close/>
                <a:moveTo>
                  <a:pt x="190500" y="172641"/>
                </a:moveTo>
                <a:lnTo>
                  <a:pt x="171822" y="164827"/>
                </a:lnTo>
                <a:cubicBezTo>
                  <a:pt x="136996" y="150316"/>
                  <a:pt x="99640" y="142875"/>
                  <a:pt x="61913" y="142875"/>
                </a:cubicBezTo>
                <a:lnTo>
                  <a:pt x="35719" y="142875"/>
                </a:lnTo>
                <a:cubicBezTo>
                  <a:pt x="15999" y="142875"/>
                  <a:pt x="0" y="158874"/>
                  <a:pt x="0" y="178594"/>
                </a:cubicBezTo>
                <a:lnTo>
                  <a:pt x="0" y="321469"/>
                </a:lnTo>
                <a:cubicBezTo>
                  <a:pt x="0" y="341188"/>
                  <a:pt x="15999" y="357188"/>
                  <a:pt x="35719" y="357188"/>
                </a:cubicBezTo>
                <a:lnTo>
                  <a:pt x="61913" y="357188"/>
                </a:lnTo>
                <a:cubicBezTo>
                  <a:pt x="99640" y="357188"/>
                  <a:pt x="136996" y="364629"/>
                  <a:pt x="171822" y="379140"/>
                </a:cubicBezTo>
                <a:lnTo>
                  <a:pt x="181347" y="383084"/>
                </a:lnTo>
                <a:cubicBezTo>
                  <a:pt x="187226" y="385539"/>
                  <a:pt x="193774" y="385539"/>
                  <a:pt x="199653" y="383084"/>
                </a:cubicBezTo>
                <a:lnTo>
                  <a:pt x="209178" y="379140"/>
                </a:lnTo>
                <a:cubicBezTo>
                  <a:pt x="244004" y="364629"/>
                  <a:pt x="281360" y="357187"/>
                  <a:pt x="319088" y="357187"/>
                </a:cubicBezTo>
                <a:lnTo>
                  <a:pt x="345281" y="357187"/>
                </a:lnTo>
                <a:cubicBezTo>
                  <a:pt x="365001" y="357187"/>
                  <a:pt x="381000" y="341188"/>
                  <a:pt x="381000" y="321469"/>
                </a:cubicBezTo>
                <a:lnTo>
                  <a:pt x="381000" y="178594"/>
                </a:lnTo>
                <a:cubicBezTo>
                  <a:pt x="381000" y="158874"/>
                  <a:pt x="365001" y="142875"/>
                  <a:pt x="345281" y="142875"/>
                </a:cubicBezTo>
                <a:lnTo>
                  <a:pt x="319088" y="142875"/>
                </a:lnTo>
                <a:cubicBezTo>
                  <a:pt x="281360" y="142875"/>
                  <a:pt x="244004" y="150316"/>
                  <a:pt x="209178" y="164827"/>
                </a:cubicBezTo>
                <a:lnTo>
                  <a:pt x="190500" y="172641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0" name="Text 16"/>
          <p:cNvSpPr/>
          <p:nvPr/>
        </p:nvSpPr>
        <p:spPr>
          <a:xfrm>
            <a:off x="9824045" y="4089400"/>
            <a:ext cx="1003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ML库选择</a:t>
            </a: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9829800" y="4445000"/>
            <a:ext cx="9906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A3F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匹配最优框架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E6E6E6"/>
      </a:dk2>
      <a:lt2>
        <a:srgbClr val="FFFFFF"/>
      </a:lt2>
      <a:accent1>
        <a:srgbClr val="E6E6FD"/>
      </a:accent1>
      <a:accent2>
        <a:srgbClr val="E1ADFD"/>
      </a:accent2>
      <a:accent3>
        <a:srgbClr val="94E7FC"/>
      </a:accent3>
      <a:accent4>
        <a:srgbClr val="3462F9"/>
      </a:accent4>
      <a:accent5>
        <a:srgbClr val="B0D9FC"/>
      </a:accent5>
      <a:accent6>
        <a:srgbClr val="C1D1FB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MLZero：端到端多模态AutoML智能体系统</dc:title>
  <dc:subject>MLZero：端到端多模态AutoML智能体系统</dc:subject>
  <dc:creator>Kimi</dc:creator>
  <cp:lastModifiedBy>Kimi</cp:lastModifiedBy>
  <cp:revision>1</cp:revision>
  <dcterms:created xsi:type="dcterms:W3CDTF">2025-12-09T12:02:26Z</dcterms:created>
  <dcterms:modified xsi:type="dcterms:W3CDTF">2025-12-09T12:02:26Z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{"Label":"MLZero：端到端多模态AutoML智能体系统","ContentProducer":"001191110108MACG2KBH8F10000","ProduceID":"d4s0ka18bjvp66fscb70","ReservedCode1":"","ContentPropagator":"001191110108MACG2KBH8F20000","PropagateID":"d4s0ka18bjvp66fscb70","ReservedCode2":""}</vt:lpwstr>
  </property>
</Properties>
</file>